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19" r:id="rId2"/>
    <p:sldId id="2176" r:id="rId3"/>
    <p:sldId id="1919" r:id="rId4"/>
    <p:sldId id="2165" r:id="rId5"/>
    <p:sldId id="2103" r:id="rId6"/>
    <p:sldId id="2137" r:id="rId7"/>
    <p:sldId id="2140" r:id="rId8"/>
    <p:sldId id="2141" r:id="rId9"/>
    <p:sldId id="2168" r:id="rId10"/>
    <p:sldId id="2167" r:id="rId11"/>
    <p:sldId id="2139" r:id="rId12"/>
    <p:sldId id="2142" r:id="rId13"/>
    <p:sldId id="2169" r:id="rId14"/>
    <p:sldId id="2170" r:id="rId15"/>
    <p:sldId id="2171" r:id="rId16"/>
    <p:sldId id="2166" r:id="rId17"/>
    <p:sldId id="2147" r:id="rId18"/>
    <p:sldId id="2112" r:id="rId19"/>
    <p:sldId id="2148" r:id="rId20"/>
    <p:sldId id="2143" r:id="rId21"/>
    <p:sldId id="2232" r:id="rId22"/>
    <p:sldId id="2186" r:id="rId23"/>
    <p:sldId id="2172" r:id="rId24"/>
    <p:sldId id="2113" r:id="rId25"/>
    <p:sldId id="2195" r:id="rId26"/>
    <p:sldId id="2216" r:id="rId27"/>
    <p:sldId id="2203" r:id="rId28"/>
    <p:sldId id="2204" r:id="rId29"/>
    <p:sldId id="2229" r:id="rId30"/>
    <p:sldId id="2230" r:id="rId31"/>
    <p:sldId id="2231" r:id="rId32"/>
  </p:sldIdLst>
  <p:sldSz cx="9144000" cy="6858000" type="screen4x3"/>
  <p:notesSz cx="7315200" cy="9601200"/>
  <p:defaultTextStyle>
    <a:defPPr>
      <a:defRPr lang="it-IT"/>
    </a:defPPr>
    <a:lvl1pPr algn="l" rtl="0" fontAlgn="base">
      <a:spcBef>
        <a:spcPct val="0"/>
      </a:spcBef>
      <a:spcAft>
        <a:spcPct val="0"/>
      </a:spcAft>
      <a:defRPr sz="700" u="sng" kern="1200">
        <a:solidFill>
          <a:srgbClr val="333399"/>
        </a:solidFill>
        <a:latin typeface="Arial" pitchFamily="34" charset="0"/>
        <a:ea typeface="+mn-ea"/>
        <a:cs typeface="+mn-cs"/>
      </a:defRPr>
    </a:lvl1pPr>
    <a:lvl2pPr marL="457200" algn="l" rtl="0" fontAlgn="base">
      <a:spcBef>
        <a:spcPct val="0"/>
      </a:spcBef>
      <a:spcAft>
        <a:spcPct val="0"/>
      </a:spcAft>
      <a:defRPr sz="700" u="sng" kern="1200">
        <a:solidFill>
          <a:srgbClr val="333399"/>
        </a:solidFill>
        <a:latin typeface="Arial" pitchFamily="34" charset="0"/>
        <a:ea typeface="+mn-ea"/>
        <a:cs typeface="+mn-cs"/>
      </a:defRPr>
    </a:lvl2pPr>
    <a:lvl3pPr marL="914400" algn="l" rtl="0" fontAlgn="base">
      <a:spcBef>
        <a:spcPct val="0"/>
      </a:spcBef>
      <a:spcAft>
        <a:spcPct val="0"/>
      </a:spcAft>
      <a:defRPr sz="700" u="sng" kern="1200">
        <a:solidFill>
          <a:srgbClr val="333399"/>
        </a:solidFill>
        <a:latin typeface="Arial" pitchFamily="34" charset="0"/>
        <a:ea typeface="+mn-ea"/>
        <a:cs typeface="+mn-cs"/>
      </a:defRPr>
    </a:lvl3pPr>
    <a:lvl4pPr marL="1371600" algn="l" rtl="0" fontAlgn="base">
      <a:spcBef>
        <a:spcPct val="0"/>
      </a:spcBef>
      <a:spcAft>
        <a:spcPct val="0"/>
      </a:spcAft>
      <a:defRPr sz="700" u="sng" kern="1200">
        <a:solidFill>
          <a:srgbClr val="333399"/>
        </a:solidFill>
        <a:latin typeface="Arial" pitchFamily="34" charset="0"/>
        <a:ea typeface="+mn-ea"/>
        <a:cs typeface="+mn-cs"/>
      </a:defRPr>
    </a:lvl4pPr>
    <a:lvl5pPr marL="1828800" algn="l" rtl="0" fontAlgn="base">
      <a:spcBef>
        <a:spcPct val="0"/>
      </a:spcBef>
      <a:spcAft>
        <a:spcPct val="0"/>
      </a:spcAft>
      <a:defRPr sz="700" u="sng" kern="1200">
        <a:solidFill>
          <a:srgbClr val="333399"/>
        </a:solidFill>
        <a:latin typeface="Arial" pitchFamily="34" charset="0"/>
        <a:ea typeface="+mn-ea"/>
        <a:cs typeface="+mn-cs"/>
      </a:defRPr>
    </a:lvl5pPr>
    <a:lvl6pPr marL="2286000" algn="l" defTabSz="914400" rtl="0" eaLnBrk="1" latinLnBrk="0" hangingPunct="1">
      <a:defRPr sz="700" u="sng" kern="1200">
        <a:solidFill>
          <a:srgbClr val="333399"/>
        </a:solidFill>
        <a:latin typeface="Arial" pitchFamily="34" charset="0"/>
        <a:ea typeface="+mn-ea"/>
        <a:cs typeface="+mn-cs"/>
      </a:defRPr>
    </a:lvl6pPr>
    <a:lvl7pPr marL="2743200" algn="l" defTabSz="914400" rtl="0" eaLnBrk="1" latinLnBrk="0" hangingPunct="1">
      <a:defRPr sz="700" u="sng" kern="1200">
        <a:solidFill>
          <a:srgbClr val="333399"/>
        </a:solidFill>
        <a:latin typeface="Arial" pitchFamily="34" charset="0"/>
        <a:ea typeface="+mn-ea"/>
        <a:cs typeface="+mn-cs"/>
      </a:defRPr>
    </a:lvl7pPr>
    <a:lvl8pPr marL="3200400" algn="l" defTabSz="914400" rtl="0" eaLnBrk="1" latinLnBrk="0" hangingPunct="1">
      <a:defRPr sz="700" u="sng" kern="1200">
        <a:solidFill>
          <a:srgbClr val="333399"/>
        </a:solidFill>
        <a:latin typeface="Arial" pitchFamily="34" charset="0"/>
        <a:ea typeface="+mn-ea"/>
        <a:cs typeface="+mn-cs"/>
      </a:defRPr>
    </a:lvl8pPr>
    <a:lvl9pPr marL="3657600" algn="l" defTabSz="914400" rtl="0" eaLnBrk="1" latinLnBrk="0" hangingPunct="1">
      <a:defRPr sz="700" u="sng" kern="1200">
        <a:solidFill>
          <a:srgbClr val="333399"/>
        </a:solidFill>
        <a:latin typeface="Arial" pitchFamily="34" charset="0"/>
        <a:ea typeface="+mn-ea"/>
        <a:cs typeface="+mn-cs"/>
      </a:defRPr>
    </a:lvl9pPr>
  </p:defaultTextStyle>
  <p:extLst>
    <p:ext uri="{EFAFB233-063F-42B5-8137-9DF3F51BA10A}">
      <p15:sldGuideLst xmlns:p15="http://schemas.microsoft.com/office/powerpoint/2012/main">
        <p15:guide id="1" orient="horz" pos="4007">
          <p15:clr>
            <a:srgbClr val="A4A3A4"/>
          </p15:clr>
        </p15:guide>
        <p15:guide id="2" pos="113">
          <p15:clr>
            <a:srgbClr val="A4A3A4"/>
          </p15:clr>
        </p15:guide>
        <p15:guide id="3" pos="5674">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F3C2B1-3AB1-2716-23B1-56657DE3117C}" name="Enrico Bracci" initials="EB" userId="Enrico Bracci" providerId="None"/>
  <p188:author id="{74F7D8F5-9CB2-9714-BE72-033430DF375E}" name="Tallaki Mouhcine" initials="TM" userId="Tallaki Mouhcin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rancesco Casciati" initials="FC" lastIdx="3" clrIdx="0"/>
  <p:cmAuthor id="1" name="user" initials="u" lastIdx="1" clrIdx="1">
    <p:extLst>
      <p:ext uri="{19B8F6BF-5375-455C-9EA6-DF929625EA0E}">
        <p15:presenceInfo xmlns:p15="http://schemas.microsoft.com/office/powerpoint/2012/main" userId="user" providerId="None"/>
      </p:ext>
    </p:extLst>
  </p:cmAuthor>
  <p:cmAuthor id="2" name="Mouhcine Tallaki" initials="MT" lastIdx="1" clrIdx="2">
    <p:extLst>
      <p:ext uri="{19B8F6BF-5375-455C-9EA6-DF929625EA0E}">
        <p15:presenceInfo xmlns:p15="http://schemas.microsoft.com/office/powerpoint/2012/main" userId="Mouhcine Tall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2060"/>
    <a:srgbClr val="B5BED1"/>
    <a:srgbClr val="001968"/>
    <a:srgbClr val="000066"/>
    <a:srgbClr val="151561"/>
    <a:srgbClr val="BDCDFF"/>
    <a:srgbClr val="D2A000"/>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77975" autoAdjust="0"/>
  </p:normalViewPr>
  <p:slideViewPr>
    <p:cSldViewPr>
      <p:cViewPr varScale="1">
        <p:scale>
          <a:sx n="29" d="100"/>
          <a:sy n="29" d="100"/>
        </p:scale>
        <p:origin x="772" y="32"/>
      </p:cViewPr>
      <p:guideLst>
        <p:guide orient="horz" pos="4007"/>
        <p:guide pos="113"/>
        <p:guide pos="5674"/>
      </p:guideLst>
    </p:cSldViewPr>
  </p:slideViewPr>
  <p:outlineViewPr>
    <p:cViewPr>
      <p:scale>
        <a:sx n="25" d="100"/>
        <a:sy n="25" d="100"/>
      </p:scale>
      <p:origin x="0" y="249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4176"/>
    </p:cViewPr>
  </p:sorterViewPr>
  <p:notesViewPr>
    <p:cSldViewPr>
      <p:cViewPr varScale="1">
        <p:scale>
          <a:sx n="49" d="100"/>
          <a:sy n="49" d="100"/>
        </p:scale>
        <p:origin x="-2988" y="-90"/>
      </p:cViewPr>
      <p:guideLst>
        <p:guide orient="horz" pos="3025"/>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1" i="1" dirty="0" err="1"/>
              <a:t>Divisione</a:t>
            </a:r>
            <a:r>
              <a:rPr lang="en-US" sz="1000" b="1" i="1" dirty="0"/>
              <a:t> di </a:t>
            </a:r>
            <a:r>
              <a:rPr lang="en-US" sz="1000" b="1" i="1" dirty="0" err="1"/>
              <a:t>genere</a:t>
            </a:r>
            <a:r>
              <a:rPr lang="en-US" sz="1000" b="1" i="1" dirty="0"/>
              <a:t> al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Foglio1!$F$18</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8C-4FF4-A823-0C25EA1DF2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8C-4FF4-A823-0C25EA1DF2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Foglio1!$C$19:$C$20</c:f>
              <c:strCache>
                <c:ptCount val="2"/>
                <c:pt idx="0">
                  <c:v>Donne </c:v>
                </c:pt>
                <c:pt idx="1">
                  <c:v>Maschi </c:v>
                </c:pt>
              </c:strCache>
            </c:strRef>
          </c:cat>
          <c:val>
            <c:numRef>
              <c:f>Foglio1!$F$19:$F$20</c:f>
              <c:numCache>
                <c:formatCode>0.0%</c:formatCode>
                <c:ptCount val="2"/>
                <c:pt idx="0">
                  <c:v>0.18257261410788381</c:v>
                </c:pt>
                <c:pt idx="1">
                  <c:v>0.81742738589211617</c:v>
                </c:pt>
              </c:numCache>
            </c:numRef>
          </c:val>
          <c:extLst>
            <c:ext xmlns:c16="http://schemas.microsoft.com/office/drawing/2014/chart" uri="{C3380CC4-5D6E-409C-BE32-E72D297353CC}">
              <c16:uniqueId val="{00000004-738C-4FF4-A823-0C25EA1DF2B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it-IT" sz="1200" b="0" i="0" u="none" strike="noStrike" kern="1200" spc="0" baseline="0" dirty="0">
                <a:solidFill>
                  <a:srgbClr val="333399"/>
                </a:solidFill>
                <a:latin typeface="Times" panose="02020603050405020304" pitchFamily="18" charset="0"/>
                <a:ea typeface="+mn-ea"/>
                <a:cs typeface="+mn-cs"/>
              </a:defRPr>
            </a:pPr>
            <a:r>
              <a:rPr lang="it-IT" sz="1200" u="none" kern="1200" dirty="0">
                <a:solidFill>
                  <a:srgbClr val="333399"/>
                </a:solidFill>
                <a:latin typeface="Times" panose="02020603050405020304" pitchFamily="18" charset="0"/>
                <a:ea typeface="+mn-ea"/>
                <a:cs typeface="+mn-cs"/>
              </a:rPr>
              <a:t>Andamento del personale per figura professionale </a:t>
            </a:r>
          </a:p>
        </c:rich>
      </c:tx>
      <c:overlay val="0"/>
      <c:spPr>
        <a:noFill/>
        <a:ln>
          <a:noFill/>
        </a:ln>
        <a:effectLst/>
      </c:spPr>
      <c:txPr>
        <a:bodyPr rot="0" spcFirstLastPara="1" vertOverflow="ellipsis" vert="horz" wrap="square" anchor="ctr" anchorCtr="1"/>
        <a:lstStyle/>
        <a:p>
          <a:pPr>
            <a:defRPr lang="it-IT" sz="1200" b="0" i="0" u="none" strike="noStrike" kern="1200" spc="0" baseline="0" dirty="0">
              <a:solidFill>
                <a:srgbClr val="333399"/>
              </a:solidFill>
              <a:latin typeface="Times" panose="02020603050405020304" pitchFamily="18" charset="0"/>
              <a:ea typeface="+mn-ea"/>
              <a:cs typeface="+mn-cs"/>
            </a:defRPr>
          </a:pPr>
          <a:endParaRPr lang="it-IT"/>
        </a:p>
      </c:txPr>
    </c:title>
    <c:autoTitleDeleted val="0"/>
    <c:plotArea>
      <c:layout/>
      <c:barChart>
        <c:barDir val="col"/>
        <c:grouping val="clustered"/>
        <c:varyColors val="0"/>
        <c:ser>
          <c:idx val="0"/>
          <c:order val="0"/>
          <c:tx>
            <c:strRef>
              <c:f>'Andamento del personale '!$F$6</c:f>
              <c:strCache>
                <c:ptCount val="1"/>
                <c:pt idx="0">
                  <c:v>Dirigenti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'!$G$6:$J$6</c:f>
              <c:numCache>
                <c:formatCode>General</c:formatCode>
                <c:ptCount val="4"/>
                <c:pt idx="0">
                  <c:v>5</c:v>
                </c:pt>
                <c:pt idx="1">
                  <c:v>4</c:v>
                </c:pt>
                <c:pt idx="2">
                  <c:v>4</c:v>
                </c:pt>
                <c:pt idx="3">
                  <c:v>4</c:v>
                </c:pt>
              </c:numCache>
            </c:numRef>
          </c:val>
          <c:extLst>
            <c:ext xmlns:c16="http://schemas.microsoft.com/office/drawing/2014/chart" uri="{C3380CC4-5D6E-409C-BE32-E72D297353CC}">
              <c16:uniqueId val="{00000000-1920-4CF5-83FD-FD240CD53413}"/>
            </c:ext>
          </c:extLst>
        </c:ser>
        <c:ser>
          <c:idx val="1"/>
          <c:order val="1"/>
          <c:tx>
            <c:strRef>
              <c:f>'Andamento del personale '!$F$7</c:f>
              <c:strCache>
                <c:ptCount val="1"/>
                <c:pt idx="0">
                  <c:v>Quadri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'!$G$7:$J$7</c:f>
              <c:numCache>
                <c:formatCode>General</c:formatCode>
                <c:ptCount val="4"/>
                <c:pt idx="0">
                  <c:v>9</c:v>
                </c:pt>
                <c:pt idx="1">
                  <c:v>10</c:v>
                </c:pt>
                <c:pt idx="2">
                  <c:v>10</c:v>
                </c:pt>
                <c:pt idx="3">
                  <c:v>11</c:v>
                </c:pt>
              </c:numCache>
            </c:numRef>
          </c:val>
          <c:extLst>
            <c:ext xmlns:c16="http://schemas.microsoft.com/office/drawing/2014/chart" uri="{C3380CC4-5D6E-409C-BE32-E72D297353CC}">
              <c16:uniqueId val="{00000001-1920-4CF5-83FD-FD240CD53413}"/>
            </c:ext>
          </c:extLst>
        </c:ser>
        <c:ser>
          <c:idx val="2"/>
          <c:order val="2"/>
          <c:tx>
            <c:strRef>
              <c:f>'Andamento del personale '!$F$8</c:f>
              <c:strCache>
                <c:ptCount val="1"/>
                <c:pt idx="0">
                  <c:v>Impiegati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'!$G$8:$J$8</c:f>
              <c:numCache>
                <c:formatCode>General</c:formatCode>
                <c:ptCount val="4"/>
                <c:pt idx="0">
                  <c:v>47</c:v>
                </c:pt>
                <c:pt idx="1">
                  <c:v>41</c:v>
                </c:pt>
                <c:pt idx="2">
                  <c:v>41</c:v>
                </c:pt>
                <c:pt idx="3">
                  <c:v>42</c:v>
                </c:pt>
              </c:numCache>
            </c:numRef>
          </c:val>
          <c:extLst>
            <c:ext xmlns:c16="http://schemas.microsoft.com/office/drawing/2014/chart" uri="{C3380CC4-5D6E-409C-BE32-E72D297353CC}">
              <c16:uniqueId val="{00000002-1920-4CF5-83FD-FD240CD53413}"/>
            </c:ext>
          </c:extLst>
        </c:ser>
        <c:ser>
          <c:idx val="3"/>
          <c:order val="3"/>
          <c:tx>
            <c:strRef>
              <c:f>'Andamento del personale '!$F$9</c:f>
              <c:strCache>
                <c:ptCount val="1"/>
                <c:pt idx="0">
                  <c:v>Operai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'!$G$9:$J$9</c:f>
              <c:numCache>
                <c:formatCode>General</c:formatCode>
                <c:ptCount val="4"/>
                <c:pt idx="0">
                  <c:v>173</c:v>
                </c:pt>
                <c:pt idx="1">
                  <c:v>187</c:v>
                </c:pt>
                <c:pt idx="2">
                  <c:v>143</c:v>
                </c:pt>
                <c:pt idx="3">
                  <c:v>194</c:v>
                </c:pt>
              </c:numCache>
            </c:numRef>
          </c:val>
          <c:extLst>
            <c:ext xmlns:c16="http://schemas.microsoft.com/office/drawing/2014/chart" uri="{C3380CC4-5D6E-409C-BE32-E72D297353CC}">
              <c16:uniqueId val="{00000003-1920-4CF5-83FD-FD240CD53413}"/>
            </c:ext>
          </c:extLst>
        </c:ser>
        <c:ser>
          <c:idx val="4"/>
          <c:order val="4"/>
          <c:tx>
            <c:strRef>
              <c:f>'Andamento del personale '!$F$10</c:f>
              <c:strCache>
                <c:ptCount val="1"/>
                <c:pt idx="0">
                  <c:v>Apprendisti operai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'!$G$10:$J$10</c:f>
              <c:numCache>
                <c:formatCode>General</c:formatCode>
                <c:ptCount val="4"/>
                <c:pt idx="2">
                  <c:v>43</c:v>
                </c:pt>
              </c:numCache>
            </c:numRef>
          </c:val>
          <c:extLst>
            <c:ext xmlns:c16="http://schemas.microsoft.com/office/drawing/2014/chart" uri="{C3380CC4-5D6E-409C-BE32-E72D297353CC}">
              <c16:uniqueId val="{00000004-1920-4CF5-83FD-FD240CD53413}"/>
            </c:ext>
          </c:extLst>
        </c:ser>
        <c:dLbls>
          <c:showLegendKey val="0"/>
          <c:showVal val="0"/>
          <c:showCatName val="0"/>
          <c:showSerName val="0"/>
          <c:showPercent val="0"/>
          <c:showBubbleSize val="0"/>
        </c:dLbls>
        <c:gapWidth val="219"/>
        <c:overlap val="-27"/>
        <c:axId val="1827332319"/>
        <c:axId val="1827333151"/>
      </c:barChart>
      <c:lineChart>
        <c:grouping val="standard"/>
        <c:varyColors val="0"/>
        <c:ser>
          <c:idx val="5"/>
          <c:order val="5"/>
          <c:tx>
            <c:strRef>
              <c:f>'Andamento del personale '!$F$11</c:f>
              <c:strCache>
                <c:ptCount val="1"/>
                <c:pt idx="0">
                  <c:v>Totale </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'Andamento del personale '!$G$5:$J$5</c:f>
              <c:numCache>
                <c:formatCode>General</c:formatCode>
                <c:ptCount val="4"/>
                <c:pt idx="0">
                  <c:v>2018</c:v>
                </c:pt>
                <c:pt idx="1">
                  <c:v>2019</c:v>
                </c:pt>
                <c:pt idx="2">
                  <c:v>2020</c:v>
                </c:pt>
                <c:pt idx="3">
                  <c:v>2021</c:v>
                </c:pt>
              </c:numCache>
            </c:numRef>
          </c:cat>
          <c:val>
            <c:numRef>
              <c:f>'Andamento del personale '!$G$11:$J$11</c:f>
              <c:numCache>
                <c:formatCode>General</c:formatCode>
                <c:ptCount val="4"/>
                <c:pt idx="0">
                  <c:v>234</c:v>
                </c:pt>
                <c:pt idx="1">
                  <c:v>242</c:v>
                </c:pt>
                <c:pt idx="2">
                  <c:v>241</c:v>
                </c:pt>
                <c:pt idx="3">
                  <c:v>251</c:v>
                </c:pt>
              </c:numCache>
            </c:numRef>
          </c:val>
          <c:smooth val="0"/>
          <c:extLst>
            <c:ext xmlns:c16="http://schemas.microsoft.com/office/drawing/2014/chart" uri="{C3380CC4-5D6E-409C-BE32-E72D297353CC}">
              <c16:uniqueId val="{00000005-1920-4CF5-83FD-FD240CD53413}"/>
            </c:ext>
          </c:extLst>
        </c:ser>
        <c:dLbls>
          <c:showLegendKey val="0"/>
          <c:showVal val="0"/>
          <c:showCatName val="0"/>
          <c:showSerName val="0"/>
          <c:showPercent val="0"/>
          <c:showBubbleSize val="0"/>
        </c:dLbls>
        <c:marker val="1"/>
        <c:smooth val="0"/>
        <c:axId val="1827332319"/>
        <c:axId val="1827333151"/>
      </c:lineChart>
      <c:catAx>
        <c:axId val="182733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27333151"/>
        <c:crosses val="autoZero"/>
        <c:auto val="1"/>
        <c:lblAlgn val="ctr"/>
        <c:lblOffset val="100"/>
        <c:noMultiLvlLbl val="0"/>
      </c:catAx>
      <c:valAx>
        <c:axId val="182733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2733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EBA43-BF86-4819-B753-A25F3733F294}"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it-IT"/>
        </a:p>
      </dgm:t>
    </dgm:pt>
    <dgm:pt modelId="{68AEDFDA-0927-47D6-B0F6-AE7B2BE71EAD}">
      <dgm:prSet phldrT="[Testo]" custT="1"/>
      <dgm:spPr>
        <a:ln w="3175"/>
      </dgm:spPr>
      <dgm:t>
        <a:bodyPr/>
        <a:lstStyle/>
        <a:p>
          <a:r>
            <a:rPr lang="it-IT" sz="1600" b="1" dirty="0">
              <a:latin typeface="Calibri" panose="020F0502020204030204"/>
              <a:ea typeface="+mn-ea"/>
              <a:cs typeface="+mn-cs"/>
            </a:rPr>
            <a:t>Divisione</a:t>
          </a:r>
        </a:p>
        <a:p>
          <a:r>
            <a:rPr lang="it-IT" sz="1600" b="1" dirty="0">
              <a:latin typeface="Calibri" panose="020F0502020204030204"/>
              <a:ea typeface="+mn-ea"/>
              <a:cs typeface="+mn-cs"/>
            </a:rPr>
            <a:t>«Gestione contratto di servizio»</a:t>
          </a:r>
          <a:endParaRPr lang="it-IT" sz="1600" b="1" dirty="0"/>
        </a:p>
      </dgm:t>
    </dgm:pt>
    <dgm:pt modelId="{EE0D6D08-B0FB-4E54-BC09-162DF0ABFA84}" type="parTrans" cxnId="{89B1D9A1-217D-439B-A9D0-2BD66A6B68CE}">
      <dgm:prSet/>
      <dgm:spPr/>
      <dgm:t>
        <a:bodyPr/>
        <a:lstStyle/>
        <a:p>
          <a:endParaRPr lang="it-IT"/>
        </a:p>
      </dgm:t>
    </dgm:pt>
    <dgm:pt modelId="{46F60D9C-FBDF-4B05-8302-07E0E8D76835}" type="sibTrans" cxnId="{89B1D9A1-217D-439B-A9D0-2BD66A6B68CE}">
      <dgm:prSet/>
      <dgm:spPr/>
      <dgm:t>
        <a:bodyPr/>
        <a:lstStyle/>
        <a:p>
          <a:endParaRPr lang="it-IT"/>
        </a:p>
      </dgm:t>
    </dgm:pt>
    <dgm:pt modelId="{6AD78EA9-0A2A-4FDE-A3BF-2EDAC7A4358F}">
      <dgm:prSet phldrT="[Testo]" custT="1"/>
      <dgm:spPr>
        <a:ln w="3175"/>
      </dgm:spPr>
      <dgm:t>
        <a:bodyPr/>
        <a:lstStyle/>
        <a:p>
          <a:r>
            <a:rPr lang="it-IT" sz="1600" b="1">
              <a:latin typeface="Calibri" panose="020F0502020204030204"/>
              <a:ea typeface="+mn-ea"/>
              <a:cs typeface="+mn-cs"/>
            </a:rPr>
            <a:t>Divisione</a:t>
          </a:r>
          <a:endParaRPr lang="it-IT" sz="1600" b="1" dirty="0">
            <a:latin typeface="Calibri" panose="020F0502020204030204"/>
            <a:ea typeface="+mn-ea"/>
            <a:cs typeface="+mn-cs"/>
          </a:endParaRPr>
        </a:p>
        <a:p>
          <a:r>
            <a:rPr lang="it-IT" sz="1600" b="1" dirty="0">
              <a:latin typeface="Calibri" panose="020F0502020204030204"/>
              <a:ea typeface="+mn-ea"/>
              <a:cs typeface="+mn-cs"/>
            </a:rPr>
            <a:t>«Infrastrutture»</a:t>
          </a:r>
          <a:endParaRPr lang="it-IT" sz="1600" b="1" dirty="0"/>
        </a:p>
      </dgm:t>
    </dgm:pt>
    <dgm:pt modelId="{E3195BB6-E75F-48A4-8FD9-1FE757CE4305}" type="parTrans" cxnId="{23D7EE9F-9CCF-486D-9F33-179EBA41CF16}">
      <dgm:prSet/>
      <dgm:spPr/>
      <dgm:t>
        <a:bodyPr/>
        <a:lstStyle/>
        <a:p>
          <a:endParaRPr lang="it-IT"/>
        </a:p>
      </dgm:t>
    </dgm:pt>
    <dgm:pt modelId="{AA7ADBED-E503-43AE-AD05-79E90E8E37A5}" type="sibTrans" cxnId="{23D7EE9F-9CCF-486D-9F33-179EBA41CF16}">
      <dgm:prSet/>
      <dgm:spPr/>
      <dgm:t>
        <a:bodyPr/>
        <a:lstStyle/>
        <a:p>
          <a:endParaRPr lang="it-IT"/>
        </a:p>
      </dgm:t>
    </dgm:pt>
    <dgm:pt modelId="{3EAB84FE-4DA4-4C08-A7E9-3E14407D8B58}">
      <dgm:prSet phldrT="[Testo]" custT="1"/>
      <dgm:spPr>
        <a:ln w="3175"/>
      </dgm:spPr>
      <dgm:t>
        <a:bodyPr/>
        <a:lstStyle/>
        <a:p>
          <a:pPr marL="177800" indent="-88900">
            <a:lnSpc>
              <a:spcPct val="100000"/>
            </a:lnSpc>
          </a:pPr>
          <a:r>
            <a:rPr lang="it-IT" sz="1200" dirty="0"/>
            <a:t>Gestione opere civili</a:t>
          </a:r>
        </a:p>
      </dgm:t>
    </dgm:pt>
    <dgm:pt modelId="{CA54B2B9-B526-4E2D-B9D8-0C5F23FDE403}" type="parTrans" cxnId="{A312CDDE-67C6-4A59-8158-CD858BD55BFA}">
      <dgm:prSet/>
      <dgm:spPr/>
      <dgm:t>
        <a:bodyPr/>
        <a:lstStyle/>
        <a:p>
          <a:endParaRPr lang="it-IT"/>
        </a:p>
      </dgm:t>
    </dgm:pt>
    <dgm:pt modelId="{FD292928-77A0-4296-BC3C-7BF1DCD75C5D}" type="sibTrans" cxnId="{A312CDDE-67C6-4A59-8158-CD858BD55BFA}">
      <dgm:prSet/>
      <dgm:spPr/>
      <dgm:t>
        <a:bodyPr/>
        <a:lstStyle/>
        <a:p>
          <a:endParaRPr lang="it-IT"/>
        </a:p>
      </dgm:t>
    </dgm:pt>
    <dgm:pt modelId="{C94BE20A-6249-4DDA-95E8-3B2B09F39E5B}">
      <dgm:prSet phldrT="[Testo]" custT="1"/>
      <dgm:spPr>
        <a:ln w="3175"/>
      </dgm:spPr>
      <dgm:t>
        <a:bodyPr/>
        <a:lstStyle/>
        <a:p>
          <a:pPr marL="177800" indent="-88900">
            <a:lnSpc>
              <a:spcPct val="100000"/>
            </a:lnSpc>
          </a:pPr>
          <a:r>
            <a:rPr lang="it-IT" sz="1200" dirty="0"/>
            <a:t>Gestione impianti di segnalamento, energia e TLC</a:t>
          </a:r>
        </a:p>
      </dgm:t>
    </dgm:pt>
    <dgm:pt modelId="{1B4988D8-CF86-4AB1-8172-65A506942DC8}" type="parTrans" cxnId="{CEB353EA-A581-4B25-AFA6-6FE53883C4AA}">
      <dgm:prSet/>
      <dgm:spPr/>
      <dgm:t>
        <a:bodyPr/>
        <a:lstStyle/>
        <a:p>
          <a:endParaRPr lang="it-IT"/>
        </a:p>
      </dgm:t>
    </dgm:pt>
    <dgm:pt modelId="{CD76AFC3-DFD9-4348-8863-FB896919CED6}" type="sibTrans" cxnId="{CEB353EA-A581-4B25-AFA6-6FE53883C4AA}">
      <dgm:prSet/>
      <dgm:spPr/>
      <dgm:t>
        <a:bodyPr/>
        <a:lstStyle/>
        <a:p>
          <a:endParaRPr lang="it-IT"/>
        </a:p>
      </dgm:t>
    </dgm:pt>
    <dgm:pt modelId="{B7393E10-9162-4A81-89EB-536346660E90}">
      <dgm:prSet phldrT="[Testo]" custT="1"/>
      <dgm:spPr>
        <a:ln w="3175"/>
      </dgm:spPr>
      <dgm:t>
        <a:bodyPr/>
        <a:lstStyle/>
        <a:p>
          <a:pPr marL="177800" indent="-88900">
            <a:lnSpc>
              <a:spcPct val="100000"/>
            </a:lnSpc>
          </a:pPr>
          <a:r>
            <a:rPr lang="it-IT" sz="1200" dirty="0"/>
            <a:t>Gestione armamento</a:t>
          </a:r>
        </a:p>
      </dgm:t>
    </dgm:pt>
    <dgm:pt modelId="{2C644FFA-F924-425E-836B-D8CF1B63CA4C}" type="parTrans" cxnId="{A5BB3AAF-6581-4300-833E-C2C504BA6E6D}">
      <dgm:prSet/>
      <dgm:spPr/>
      <dgm:t>
        <a:bodyPr/>
        <a:lstStyle/>
        <a:p>
          <a:endParaRPr lang="it-IT"/>
        </a:p>
      </dgm:t>
    </dgm:pt>
    <dgm:pt modelId="{124D8995-2655-4B1F-A8AA-222F17521A5F}" type="sibTrans" cxnId="{A5BB3AAF-6581-4300-833E-C2C504BA6E6D}">
      <dgm:prSet/>
      <dgm:spPr/>
      <dgm:t>
        <a:bodyPr/>
        <a:lstStyle/>
        <a:p>
          <a:endParaRPr lang="it-IT"/>
        </a:p>
      </dgm:t>
    </dgm:pt>
    <dgm:pt modelId="{C422D7E9-0ADE-46F7-A255-FBB8E45BB1D9}">
      <dgm:prSet phldrT="[Testo]" custT="1"/>
      <dgm:spPr>
        <a:ln w="3175"/>
      </dgm:spPr>
      <dgm:t>
        <a:bodyPr/>
        <a:lstStyle/>
        <a:p>
          <a:pPr marL="177800" indent="-88900">
            <a:lnSpc>
              <a:spcPct val="100000"/>
            </a:lnSpc>
          </a:pPr>
          <a:r>
            <a:rPr lang="it-IT" sz="1200" dirty="0"/>
            <a:t>Gestione sistemi  Informativi e tecnologie</a:t>
          </a:r>
        </a:p>
      </dgm:t>
    </dgm:pt>
    <dgm:pt modelId="{25B98BAA-5B44-452A-B160-C238B70684FC}" type="parTrans" cxnId="{DC93E12D-34E7-42A6-9F7D-9248D42FA36D}">
      <dgm:prSet/>
      <dgm:spPr/>
      <dgm:t>
        <a:bodyPr/>
        <a:lstStyle/>
        <a:p>
          <a:endParaRPr lang="it-IT"/>
        </a:p>
      </dgm:t>
    </dgm:pt>
    <dgm:pt modelId="{ADE83856-8D82-47D8-B541-CC3DC40CD0AA}" type="sibTrans" cxnId="{DC93E12D-34E7-42A6-9F7D-9248D42FA36D}">
      <dgm:prSet/>
      <dgm:spPr/>
      <dgm:t>
        <a:bodyPr/>
        <a:lstStyle/>
        <a:p>
          <a:endParaRPr lang="it-IT"/>
        </a:p>
      </dgm:t>
    </dgm:pt>
    <dgm:pt modelId="{B4B21442-49AD-4D25-AC22-A930A8A5139C}">
      <dgm:prSet phldrT="[Testo]" custT="1"/>
      <dgm:spPr>
        <a:ln w="3175"/>
      </dgm:spPr>
      <dgm:t>
        <a:bodyPr/>
        <a:lstStyle/>
        <a:p>
          <a:pPr marL="114300" indent="0">
            <a:lnSpc>
              <a:spcPct val="100000"/>
            </a:lnSpc>
          </a:pPr>
          <a:r>
            <a:rPr lang="it-IT" sz="1200" dirty="0"/>
            <a:t> Gestione contratto di servizio (</a:t>
          </a:r>
          <a:r>
            <a:rPr lang="it-IT" sz="1200" dirty="0" err="1"/>
            <a:t>cds</a:t>
          </a:r>
          <a:r>
            <a:rPr lang="it-IT" sz="1200" dirty="0"/>
            <a:t>) e pianificazione rete</a:t>
          </a:r>
        </a:p>
      </dgm:t>
    </dgm:pt>
    <dgm:pt modelId="{6690B82D-4176-4A24-9E92-449988625965}" type="parTrans" cxnId="{96B78F99-55EE-4841-9691-0E7003A0DB9F}">
      <dgm:prSet/>
      <dgm:spPr/>
      <dgm:t>
        <a:bodyPr/>
        <a:lstStyle/>
        <a:p>
          <a:endParaRPr lang="it-IT"/>
        </a:p>
      </dgm:t>
    </dgm:pt>
    <dgm:pt modelId="{82A89A89-752B-4645-A6EE-26937DBBF111}" type="sibTrans" cxnId="{96B78F99-55EE-4841-9691-0E7003A0DB9F}">
      <dgm:prSet/>
      <dgm:spPr/>
      <dgm:t>
        <a:bodyPr/>
        <a:lstStyle/>
        <a:p>
          <a:endParaRPr lang="it-IT"/>
        </a:p>
      </dgm:t>
    </dgm:pt>
    <dgm:pt modelId="{EBEB61F0-8F61-45AF-800C-4763BDB7EA91}">
      <dgm:prSet phldrT="[Testo]" custT="1"/>
      <dgm:spPr>
        <a:ln w="3175"/>
      </dgm:spPr>
      <dgm:t>
        <a:bodyPr/>
        <a:lstStyle/>
        <a:p>
          <a:pPr marL="177800" indent="-88900">
            <a:lnSpc>
              <a:spcPct val="100000"/>
            </a:lnSpc>
          </a:pPr>
          <a:r>
            <a:rPr lang="it-IT" sz="1200" dirty="0">
              <a:solidFill>
                <a:schemeClr val="tx1"/>
              </a:solidFill>
            </a:rPr>
            <a:t>Gestione progetti (Supporto al RUP, autoproduzione; </a:t>
          </a:r>
          <a:r>
            <a:rPr lang="it-IT" sz="1200" dirty="0"/>
            <a:t>CCS e materiale rotabile</a:t>
          </a:r>
          <a:r>
            <a:rPr lang="it-IT" sz="1200" dirty="0">
              <a:solidFill>
                <a:schemeClr val="tx1"/>
              </a:solidFill>
            </a:rPr>
            <a:t>)</a:t>
          </a:r>
        </a:p>
      </dgm:t>
    </dgm:pt>
    <dgm:pt modelId="{199C325A-AD23-49C6-A777-BD0B52201A39}" type="parTrans" cxnId="{F45609E6-C035-474B-B145-775A31475DDE}">
      <dgm:prSet/>
      <dgm:spPr/>
      <dgm:t>
        <a:bodyPr/>
        <a:lstStyle/>
        <a:p>
          <a:endParaRPr lang="it-IT"/>
        </a:p>
      </dgm:t>
    </dgm:pt>
    <dgm:pt modelId="{23B1EA94-D0AC-4B15-BD4F-F5FEB1C6D734}" type="sibTrans" cxnId="{F45609E6-C035-474B-B145-775A31475DDE}">
      <dgm:prSet/>
      <dgm:spPr/>
      <dgm:t>
        <a:bodyPr/>
        <a:lstStyle/>
        <a:p>
          <a:endParaRPr lang="it-IT"/>
        </a:p>
      </dgm:t>
    </dgm:pt>
    <dgm:pt modelId="{7B3F6EDB-AA69-42A5-83BA-E067ED90EE33}">
      <dgm:prSet phldrT="[Testo]" custT="1"/>
      <dgm:spPr>
        <a:ln w="3175"/>
      </dgm:spPr>
      <dgm:t>
        <a:bodyPr/>
        <a:lstStyle/>
        <a:p>
          <a:pPr marL="114300" indent="0">
            <a:lnSpc>
              <a:spcPct val="90000"/>
            </a:lnSpc>
          </a:pPr>
          <a:endParaRPr lang="it-IT" sz="1200" dirty="0"/>
        </a:p>
      </dgm:t>
    </dgm:pt>
    <dgm:pt modelId="{18C34EE7-8055-4AB3-B292-7C3B96040B77}" type="parTrans" cxnId="{1277E4A4-76E9-416C-98C2-15031B719DEA}">
      <dgm:prSet/>
      <dgm:spPr/>
      <dgm:t>
        <a:bodyPr/>
        <a:lstStyle/>
        <a:p>
          <a:endParaRPr lang="it-IT"/>
        </a:p>
      </dgm:t>
    </dgm:pt>
    <dgm:pt modelId="{A283EF88-5A11-478D-91A9-07AB991D5840}" type="sibTrans" cxnId="{1277E4A4-76E9-416C-98C2-15031B719DEA}">
      <dgm:prSet/>
      <dgm:spPr/>
      <dgm:t>
        <a:bodyPr/>
        <a:lstStyle/>
        <a:p>
          <a:endParaRPr lang="it-IT"/>
        </a:p>
      </dgm:t>
    </dgm:pt>
    <dgm:pt modelId="{0EB4B2B5-D2BE-4420-B927-D7EC8E0429AE}">
      <dgm:prSet phldrT="[Testo]" custT="1"/>
      <dgm:spPr>
        <a:ln w="3175"/>
      </dgm:spPr>
      <dgm:t>
        <a:bodyPr/>
        <a:lstStyle/>
        <a:p>
          <a:pPr marL="114300" indent="0">
            <a:lnSpc>
              <a:spcPct val="90000"/>
            </a:lnSpc>
          </a:pPr>
          <a:endParaRPr lang="it-IT" sz="1200" dirty="0"/>
        </a:p>
      </dgm:t>
    </dgm:pt>
    <dgm:pt modelId="{C534CB86-28B5-4550-BDFB-CA35AACD97EF}" type="parTrans" cxnId="{9623EA25-52D0-4127-BC22-BD3F85056705}">
      <dgm:prSet/>
      <dgm:spPr/>
      <dgm:t>
        <a:bodyPr/>
        <a:lstStyle/>
        <a:p>
          <a:endParaRPr lang="it-IT"/>
        </a:p>
      </dgm:t>
    </dgm:pt>
    <dgm:pt modelId="{8742DE8D-01E3-45EA-9DCC-9C10E8BE4F8A}" type="sibTrans" cxnId="{9623EA25-52D0-4127-BC22-BD3F85056705}">
      <dgm:prSet/>
      <dgm:spPr/>
      <dgm:t>
        <a:bodyPr/>
        <a:lstStyle/>
        <a:p>
          <a:endParaRPr lang="it-IT"/>
        </a:p>
      </dgm:t>
    </dgm:pt>
    <dgm:pt modelId="{68C1D494-0902-460C-8FA2-F3FB8F2C0A7F}">
      <dgm:prSet phldrT="[Testo]" custT="1"/>
      <dgm:spPr>
        <a:ln w="3175"/>
      </dgm:spPr>
      <dgm:t>
        <a:bodyPr/>
        <a:lstStyle/>
        <a:p>
          <a:r>
            <a:rPr lang="it-IT" sz="1600" b="1" dirty="0">
              <a:latin typeface="Calibri" panose="020F0502020204030204"/>
              <a:ea typeface="+mn-ea"/>
              <a:cs typeface="+mn-cs"/>
            </a:rPr>
            <a:t>Divisione</a:t>
          </a:r>
        </a:p>
        <a:p>
          <a:r>
            <a:rPr lang="it-IT" sz="1600" b="1" dirty="0">
              <a:latin typeface="Calibri" panose="020F0502020204030204"/>
              <a:ea typeface="+mn-ea"/>
              <a:cs typeface="+mn-cs"/>
            </a:rPr>
            <a:t>«Gestione patrimonio e attraversamenti»</a:t>
          </a:r>
          <a:endParaRPr lang="it-IT" sz="1600" b="1" dirty="0"/>
        </a:p>
      </dgm:t>
    </dgm:pt>
    <dgm:pt modelId="{2AB479B2-B11C-40A5-B0D2-E0CB3E4F35B6}" type="parTrans" cxnId="{914DD3EA-15F9-4848-B5B3-9FE47BAC2DA3}">
      <dgm:prSet/>
      <dgm:spPr/>
      <dgm:t>
        <a:bodyPr/>
        <a:lstStyle/>
        <a:p>
          <a:endParaRPr lang="it-IT"/>
        </a:p>
      </dgm:t>
    </dgm:pt>
    <dgm:pt modelId="{B91F7F2A-0D1F-4107-9256-8928CEB66301}" type="sibTrans" cxnId="{914DD3EA-15F9-4848-B5B3-9FE47BAC2DA3}">
      <dgm:prSet/>
      <dgm:spPr/>
      <dgm:t>
        <a:bodyPr/>
        <a:lstStyle/>
        <a:p>
          <a:endParaRPr lang="it-IT"/>
        </a:p>
      </dgm:t>
    </dgm:pt>
    <dgm:pt modelId="{82EC9A20-9087-4BFF-B04B-D0C57521DEF4}">
      <dgm:prSet custT="1"/>
      <dgm:spPr>
        <a:solidFill>
          <a:srgbClr val="FFFFFF">
            <a:alpha val="90000"/>
            <a:tint val="40000"/>
            <a:hueOff val="0"/>
            <a:satOff val="0"/>
            <a:lumOff val="0"/>
            <a:alphaOff val="0"/>
          </a:srgbClr>
        </a:solidFill>
        <a:ln w="3175" cap="flat" cmpd="sng" algn="ctr">
          <a:solidFill>
            <a:scrgbClr r="0" g="0" b="0"/>
          </a:solidFill>
          <a:prstDash val="solid"/>
        </a:ln>
        <a:effectLst/>
      </dgm:spPr>
      <dgm:t>
        <a:bodyPr spcFirstLastPara="0" vert="horz" wrap="square" lIns="7620" tIns="7620" rIns="7620" bIns="7620" numCol="1" spcCol="1270" anchor="t" anchorCtr="0"/>
        <a:lstStyle/>
        <a:p>
          <a:pPr marL="114300" lvl="1" indent="0" algn="l" defTabSz="533400">
            <a:lnSpc>
              <a:spcPct val="100000"/>
            </a:lnSpc>
            <a:spcBef>
              <a:spcPct val="0"/>
            </a:spcBef>
            <a:spcAft>
              <a:spcPct val="15000"/>
            </a:spcAft>
            <a:buChar char="•"/>
          </a:pPr>
          <a:r>
            <a:rPr lang="it-IT" sz="1200" kern="1200" dirty="0">
              <a:solidFill>
                <a:srgbClr val="000000">
                  <a:hueOff val="0"/>
                  <a:satOff val="0"/>
                  <a:lumOff val="0"/>
                  <a:alphaOff val="0"/>
                </a:srgbClr>
              </a:solidFill>
              <a:latin typeface="Arial"/>
              <a:ea typeface="+mn-ea"/>
              <a:cs typeface="+mn-cs"/>
            </a:rPr>
            <a:t> Gestione patrimonio immobiliare e attraversamenti</a:t>
          </a:r>
        </a:p>
      </dgm:t>
    </dgm:pt>
    <dgm:pt modelId="{89AB7A93-DCA0-40CD-B52D-E05476AB19AD}" type="parTrans" cxnId="{E0A8AB1C-8B44-475B-9B2B-2100FC804DFA}">
      <dgm:prSet/>
      <dgm:spPr/>
      <dgm:t>
        <a:bodyPr/>
        <a:lstStyle/>
        <a:p>
          <a:endParaRPr lang="it-IT"/>
        </a:p>
      </dgm:t>
    </dgm:pt>
    <dgm:pt modelId="{441B4C40-DFCB-44B0-A0AF-010EA54CD655}" type="sibTrans" cxnId="{E0A8AB1C-8B44-475B-9B2B-2100FC804DFA}">
      <dgm:prSet/>
      <dgm:spPr/>
      <dgm:t>
        <a:bodyPr/>
        <a:lstStyle/>
        <a:p>
          <a:endParaRPr lang="it-IT"/>
        </a:p>
      </dgm:t>
    </dgm:pt>
    <dgm:pt modelId="{17A113E4-D7DA-4B78-B10D-FAED1CF94121}">
      <dgm:prSet custT="1"/>
      <dgm:spPr>
        <a:solidFill>
          <a:srgbClr val="FFFFFF">
            <a:alpha val="90000"/>
            <a:tint val="40000"/>
            <a:hueOff val="0"/>
            <a:satOff val="0"/>
            <a:lumOff val="0"/>
            <a:alphaOff val="0"/>
          </a:srgbClr>
        </a:solidFill>
        <a:ln w="3175" cap="flat" cmpd="sng" algn="ctr">
          <a:solidFill>
            <a:scrgbClr r="0" g="0" b="0"/>
          </a:solidFill>
          <a:prstDash val="solid"/>
        </a:ln>
        <a:effectLst/>
      </dgm:spPr>
      <dgm:t>
        <a:bodyPr spcFirstLastPara="0" vert="horz" wrap="square" lIns="7620" tIns="7620" rIns="7620" bIns="7620" numCol="1" spcCol="1270" anchor="t" anchorCtr="0"/>
        <a:lstStyle/>
        <a:p>
          <a:pPr marL="114300" lvl="1" indent="0" algn="l" defTabSz="533400">
            <a:lnSpc>
              <a:spcPct val="90000"/>
            </a:lnSpc>
            <a:spcBef>
              <a:spcPct val="0"/>
            </a:spcBef>
            <a:spcAft>
              <a:spcPct val="15000"/>
            </a:spcAft>
            <a:buChar char="•"/>
          </a:pPr>
          <a:endParaRPr lang="it-IT" sz="1200" kern="1200" dirty="0">
            <a:solidFill>
              <a:srgbClr val="000000">
                <a:hueOff val="0"/>
                <a:satOff val="0"/>
                <a:lumOff val="0"/>
                <a:alphaOff val="0"/>
              </a:srgbClr>
            </a:solidFill>
            <a:latin typeface="Arial"/>
            <a:ea typeface="+mn-ea"/>
            <a:cs typeface="+mn-cs"/>
          </a:endParaRPr>
        </a:p>
      </dgm:t>
    </dgm:pt>
    <dgm:pt modelId="{C55D8186-50E8-4162-87EC-B0F7E8EBCECE}" type="parTrans" cxnId="{EADB9C7E-D8AE-4588-A56E-B88C737E5AF4}">
      <dgm:prSet/>
      <dgm:spPr/>
      <dgm:t>
        <a:bodyPr/>
        <a:lstStyle/>
        <a:p>
          <a:endParaRPr lang="it-IT"/>
        </a:p>
      </dgm:t>
    </dgm:pt>
    <dgm:pt modelId="{67D0DC47-760F-486E-A1E5-AC85BB90A302}" type="sibTrans" cxnId="{EADB9C7E-D8AE-4588-A56E-B88C737E5AF4}">
      <dgm:prSet/>
      <dgm:spPr/>
      <dgm:t>
        <a:bodyPr/>
        <a:lstStyle/>
        <a:p>
          <a:endParaRPr lang="it-IT"/>
        </a:p>
      </dgm:t>
    </dgm:pt>
    <dgm:pt modelId="{B24B422A-7440-4CB6-A8D4-EFE854221CD1}">
      <dgm:prSet phldrT="[Testo]" custT="1"/>
      <dgm:spPr>
        <a:ln w="3175"/>
      </dgm:spPr>
      <dgm:t>
        <a:bodyPr/>
        <a:lstStyle/>
        <a:p>
          <a:pPr marL="177800" indent="-88900">
            <a:lnSpc>
              <a:spcPct val="100000"/>
            </a:lnSpc>
          </a:pPr>
          <a:r>
            <a:rPr lang="it-IT" sz="1200" dirty="0"/>
            <a:t>Gestione circolazione ferroviaria</a:t>
          </a:r>
          <a:endParaRPr lang="it-IT" sz="1100" dirty="0"/>
        </a:p>
      </dgm:t>
    </dgm:pt>
    <dgm:pt modelId="{479DECE8-C8E2-409C-B7AC-867A3693382C}" type="parTrans" cxnId="{A78113BA-E90C-43D1-92A8-11304E3BC0FD}">
      <dgm:prSet/>
      <dgm:spPr/>
      <dgm:t>
        <a:bodyPr/>
        <a:lstStyle/>
        <a:p>
          <a:endParaRPr lang="it-IT"/>
        </a:p>
      </dgm:t>
    </dgm:pt>
    <dgm:pt modelId="{4142305A-28A2-410D-BE15-09D90088EA52}" type="sibTrans" cxnId="{A78113BA-E90C-43D1-92A8-11304E3BC0FD}">
      <dgm:prSet/>
      <dgm:spPr/>
      <dgm:t>
        <a:bodyPr/>
        <a:lstStyle/>
        <a:p>
          <a:endParaRPr lang="it-IT"/>
        </a:p>
      </dgm:t>
    </dgm:pt>
    <dgm:pt modelId="{0021BA71-19F5-44C5-9E0E-2C16E56F8F72}" type="pres">
      <dgm:prSet presAssocID="{12EEBA43-BF86-4819-B753-A25F3733F294}" presName="Name0" presStyleCnt="0">
        <dgm:presLayoutVars>
          <dgm:dir/>
          <dgm:animLvl val="lvl"/>
          <dgm:resizeHandles/>
        </dgm:presLayoutVars>
      </dgm:prSet>
      <dgm:spPr/>
    </dgm:pt>
    <dgm:pt modelId="{96F504C7-DFDC-4862-94BD-3228A5F2F15A}" type="pres">
      <dgm:prSet presAssocID="{68AEDFDA-0927-47D6-B0F6-AE7B2BE71EAD}" presName="linNode" presStyleCnt="0"/>
      <dgm:spPr/>
    </dgm:pt>
    <dgm:pt modelId="{05FBE293-B068-4FC9-8471-5CAA103284DC}" type="pres">
      <dgm:prSet presAssocID="{68AEDFDA-0927-47D6-B0F6-AE7B2BE71EAD}" presName="parentShp" presStyleLbl="node1" presStyleIdx="0" presStyleCnt="3" custScaleX="91719" custScaleY="29542" custLinFactNeighborX="-2109" custLinFactNeighborY="4203">
        <dgm:presLayoutVars>
          <dgm:bulletEnabled val="1"/>
        </dgm:presLayoutVars>
      </dgm:prSet>
      <dgm:spPr/>
    </dgm:pt>
    <dgm:pt modelId="{48A98064-A513-44C4-B250-2565C41C5A85}" type="pres">
      <dgm:prSet presAssocID="{68AEDFDA-0927-47D6-B0F6-AE7B2BE71EAD}" presName="childShp" presStyleLbl="bgAccFollowNode1" presStyleIdx="0" presStyleCnt="3" custScaleX="96254" custScaleY="30096" custLinFactNeighborX="2525" custLinFactNeighborY="4077">
        <dgm:presLayoutVars>
          <dgm:bulletEnabled val="1"/>
        </dgm:presLayoutVars>
      </dgm:prSet>
      <dgm:spPr/>
    </dgm:pt>
    <dgm:pt modelId="{6A109B58-C9C7-47F4-AF92-9C517AF63342}" type="pres">
      <dgm:prSet presAssocID="{46F60D9C-FBDF-4B05-8302-07E0E8D76835}" presName="spacing" presStyleCnt="0"/>
      <dgm:spPr/>
    </dgm:pt>
    <dgm:pt modelId="{CB1049BC-7362-4119-9A2B-2093CDD630AA}" type="pres">
      <dgm:prSet presAssocID="{68C1D494-0902-460C-8FA2-F3FB8F2C0A7F}" presName="linNode" presStyleCnt="0"/>
      <dgm:spPr/>
    </dgm:pt>
    <dgm:pt modelId="{91A536B7-2DCD-4960-90E5-2F253C28F80A}" type="pres">
      <dgm:prSet presAssocID="{68C1D494-0902-460C-8FA2-F3FB8F2C0A7F}" presName="parentShp" presStyleLbl="node1" presStyleIdx="1" presStyleCnt="3" custScaleX="91717" custScaleY="47450" custLinFactNeighborX="-1602" custLinFactNeighborY="940">
        <dgm:presLayoutVars>
          <dgm:bulletEnabled val="1"/>
        </dgm:presLayoutVars>
      </dgm:prSet>
      <dgm:spPr/>
    </dgm:pt>
    <dgm:pt modelId="{8765E9E6-8AD6-4572-A4D5-8048FD684C03}" type="pres">
      <dgm:prSet presAssocID="{68C1D494-0902-460C-8FA2-F3FB8F2C0A7F}" presName="childShp" presStyleLbl="bgAccFollowNode1" presStyleIdx="1" presStyleCnt="3" custScaleX="96418" custScaleY="30007" custLinFactNeighborX="2213" custLinFactNeighborY="-447">
        <dgm:presLayoutVars>
          <dgm:bulletEnabled val="1"/>
        </dgm:presLayoutVars>
      </dgm:prSet>
      <dgm:spPr>
        <a:xfrm>
          <a:off x="3561295" y="961187"/>
          <a:ext cx="3999548" cy="846079"/>
        </a:xfrm>
        <a:prstGeom prst="rightArrow">
          <a:avLst>
            <a:gd name="adj1" fmla="val 75000"/>
            <a:gd name="adj2" fmla="val 50000"/>
          </a:avLst>
        </a:prstGeom>
      </dgm:spPr>
    </dgm:pt>
    <dgm:pt modelId="{73E2F579-0A51-4CC1-ACA6-8990794FCDC4}" type="pres">
      <dgm:prSet presAssocID="{B91F7F2A-0D1F-4107-9256-8928CEB66301}" presName="spacing" presStyleCnt="0"/>
      <dgm:spPr/>
    </dgm:pt>
    <dgm:pt modelId="{BDEE4421-2EB8-418C-B4EB-E207F1A169FB}" type="pres">
      <dgm:prSet presAssocID="{6AD78EA9-0A2A-4FDE-A3BF-2EDAC7A4358F}" presName="linNode" presStyleCnt="0"/>
      <dgm:spPr/>
    </dgm:pt>
    <dgm:pt modelId="{D30651E0-D218-4B42-990C-287ED0E0280A}" type="pres">
      <dgm:prSet presAssocID="{6AD78EA9-0A2A-4FDE-A3BF-2EDAC7A4358F}" presName="parentShp" presStyleLbl="node1" presStyleIdx="2" presStyleCnt="3" custScaleX="90461" custScaleY="77927" custLinFactNeighborX="-1780" custLinFactNeighborY="-1051">
        <dgm:presLayoutVars>
          <dgm:bulletEnabled val="1"/>
        </dgm:presLayoutVars>
      </dgm:prSet>
      <dgm:spPr/>
    </dgm:pt>
    <dgm:pt modelId="{71F43BED-E9AD-4E73-ABDE-30BF73844459}" type="pres">
      <dgm:prSet presAssocID="{6AD78EA9-0A2A-4FDE-A3BF-2EDAC7A4358F}" presName="childShp" presStyleLbl="bgAccFollowNode1" presStyleIdx="2" presStyleCnt="3" custScaleX="96899" custScaleY="102381" custLinFactNeighborX="4214" custLinFactNeighborY="394">
        <dgm:presLayoutVars>
          <dgm:bulletEnabled val="1"/>
        </dgm:presLayoutVars>
      </dgm:prSet>
      <dgm:spPr/>
    </dgm:pt>
  </dgm:ptLst>
  <dgm:cxnLst>
    <dgm:cxn modelId="{58864809-0457-4288-8978-81BBA5D58BDD}" type="presOf" srcId="{B24B422A-7440-4CB6-A8D4-EFE854221CD1}" destId="{71F43BED-E9AD-4E73-ABDE-30BF73844459}" srcOrd="0" destOrd="0" presId="urn:microsoft.com/office/officeart/2005/8/layout/vList6"/>
    <dgm:cxn modelId="{E0A8AB1C-8B44-475B-9B2B-2100FC804DFA}" srcId="{68C1D494-0902-460C-8FA2-F3FB8F2C0A7F}" destId="{82EC9A20-9087-4BFF-B04B-D0C57521DEF4}" srcOrd="1" destOrd="0" parTransId="{89AB7A93-DCA0-40CD-B52D-E05476AB19AD}" sibTransId="{441B4C40-DFCB-44B0-A0AF-010EA54CD655}"/>
    <dgm:cxn modelId="{9623EA25-52D0-4127-BC22-BD3F85056705}" srcId="{68AEDFDA-0927-47D6-B0F6-AE7B2BE71EAD}" destId="{0EB4B2B5-D2BE-4420-B927-D7EC8E0429AE}" srcOrd="2" destOrd="0" parTransId="{C534CB86-28B5-4550-BDFB-CA35AACD97EF}" sibTransId="{8742DE8D-01E3-45EA-9DCC-9C10E8BE4F8A}"/>
    <dgm:cxn modelId="{DC93E12D-34E7-42A6-9F7D-9248D42FA36D}" srcId="{6AD78EA9-0A2A-4FDE-A3BF-2EDAC7A4358F}" destId="{C422D7E9-0ADE-46F7-A255-FBB8E45BB1D9}" srcOrd="4" destOrd="0" parTransId="{25B98BAA-5B44-452A-B160-C238B70684FC}" sibTransId="{ADE83856-8D82-47D8-B541-CC3DC40CD0AA}"/>
    <dgm:cxn modelId="{2B391034-BA72-4BD4-B32E-1DCE34D9247D}" type="presOf" srcId="{68C1D494-0902-460C-8FA2-F3FB8F2C0A7F}" destId="{91A536B7-2DCD-4960-90E5-2F253C28F80A}" srcOrd="0" destOrd="0" presId="urn:microsoft.com/office/officeart/2005/8/layout/vList6"/>
    <dgm:cxn modelId="{9440ED39-91A5-484F-B7CA-BB2DAE3F559A}" type="presOf" srcId="{B4B21442-49AD-4D25-AC22-A930A8A5139C}" destId="{48A98064-A513-44C4-B250-2565C41C5A85}" srcOrd="0" destOrd="1" presId="urn:microsoft.com/office/officeart/2005/8/layout/vList6"/>
    <dgm:cxn modelId="{505BB73A-C9DC-4A75-86A0-E7454C1CDFB5}" type="presOf" srcId="{17A113E4-D7DA-4B78-B10D-FAED1CF94121}" destId="{8765E9E6-8AD6-4572-A4D5-8048FD684C03}" srcOrd="0" destOrd="0" presId="urn:microsoft.com/office/officeart/2005/8/layout/vList6"/>
    <dgm:cxn modelId="{CF4CE76A-29B0-4E1A-AE50-2B14E289B391}" type="presOf" srcId="{7B3F6EDB-AA69-42A5-83BA-E067ED90EE33}" destId="{48A98064-A513-44C4-B250-2565C41C5A85}" srcOrd="0" destOrd="0" presId="urn:microsoft.com/office/officeart/2005/8/layout/vList6"/>
    <dgm:cxn modelId="{2BF8174F-1283-4770-9B91-EB23F4E5BB73}" type="presOf" srcId="{0EB4B2B5-D2BE-4420-B927-D7EC8E0429AE}" destId="{48A98064-A513-44C4-B250-2565C41C5A85}" srcOrd="0" destOrd="2" presId="urn:microsoft.com/office/officeart/2005/8/layout/vList6"/>
    <dgm:cxn modelId="{6F50B26F-D78B-4B3D-9635-35CB793AE3E3}" type="presOf" srcId="{6AD78EA9-0A2A-4FDE-A3BF-2EDAC7A4358F}" destId="{D30651E0-D218-4B42-990C-287ED0E0280A}" srcOrd="0" destOrd="0" presId="urn:microsoft.com/office/officeart/2005/8/layout/vList6"/>
    <dgm:cxn modelId="{EADB9C7E-D8AE-4588-A56E-B88C737E5AF4}" srcId="{68C1D494-0902-460C-8FA2-F3FB8F2C0A7F}" destId="{17A113E4-D7DA-4B78-B10D-FAED1CF94121}" srcOrd="0" destOrd="0" parTransId="{C55D8186-50E8-4162-87EC-B0F7E8EBCECE}" sibTransId="{67D0DC47-760F-486E-A1E5-AC85BB90A302}"/>
    <dgm:cxn modelId="{96B78F99-55EE-4841-9691-0E7003A0DB9F}" srcId="{68AEDFDA-0927-47D6-B0F6-AE7B2BE71EAD}" destId="{B4B21442-49AD-4D25-AC22-A930A8A5139C}" srcOrd="1" destOrd="0" parTransId="{6690B82D-4176-4A24-9E92-449988625965}" sibTransId="{82A89A89-752B-4645-A6EE-26937DBBF111}"/>
    <dgm:cxn modelId="{23D7EE9F-9CCF-486D-9F33-179EBA41CF16}" srcId="{12EEBA43-BF86-4819-B753-A25F3733F294}" destId="{6AD78EA9-0A2A-4FDE-A3BF-2EDAC7A4358F}" srcOrd="2" destOrd="0" parTransId="{E3195BB6-E75F-48A4-8FD9-1FE757CE4305}" sibTransId="{AA7ADBED-E503-43AE-AD05-79E90E8E37A5}"/>
    <dgm:cxn modelId="{AE609BA1-470C-4B09-96E8-89EF74C0DA17}" type="presOf" srcId="{C422D7E9-0ADE-46F7-A255-FBB8E45BB1D9}" destId="{71F43BED-E9AD-4E73-ABDE-30BF73844459}" srcOrd="0" destOrd="4" presId="urn:microsoft.com/office/officeart/2005/8/layout/vList6"/>
    <dgm:cxn modelId="{89B1D9A1-217D-439B-A9D0-2BD66A6B68CE}" srcId="{12EEBA43-BF86-4819-B753-A25F3733F294}" destId="{68AEDFDA-0927-47D6-B0F6-AE7B2BE71EAD}" srcOrd="0" destOrd="0" parTransId="{EE0D6D08-B0FB-4E54-BC09-162DF0ABFA84}" sibTransId="{46F60D9C-FBDF-4B05-8302-07E0E8D76835}"/>
    <dgm:cxn modelId="{1277E4A4-76E9-416C-98C2-15031B719DEA}" srcId="{68AEDFDA-0927-47D6-B0F6-AE7B2BE71EAD}" destId="{7B3F6EDB-AA69-42A5-83BA-E067ED90EE33}" srcOrd="0" destOrd="0" parTransId="{18C34EE7-8055-4AB3-B292-7C3B96040B77}" sibTransId="{A283EF88-5A11-478D-91A9-07AB991D5840}"/>
    <dgm:cxn modelId="{4105A4AA-FB65-496C-A2B6-5195C6C58EC6}" type="presOf" srcId="{C94BE20A-6249-4DDA-95E8-3B2B09F39E5B}" destId="{71F43BED-E9AD-4E73-ABDE-30BF73844459}" srcOrd="0" destOrd="3" presId="urn:microsoft.com/office/officeart/2005/8/layout/vList6"/>
    <dgm:cxn modelId="{A5BB3AAF-6581-4300-833E-C2C504BA6E6D}" srcId="{6AD78EA9-0A2A-4FDE-A3BF-2EDAC7A4358F}" destId="{B7393E10-9162-4A81-89EB-536346660E90}" srcOrd="1" destOrd="0" parTransId="{2C644FFA-F924-425E-836B-D8CF1B63CA4C}" sibTransId="{124D8995-2655-4B1F-A8AA-222F17521A5F}"/>
    <dgm:cxn modelId="{E13442B2-4F0B-4F5B-BC66-7B066540F3DE}" type="presOf" srcId="{3EAB84FE-4DA4-4C08-A7E9-3E14407D8B58}" destId="{71F43BED-E9AD-4E73-ABDE-30BF73844459}" srcOrd="0" destOrd="2" presId="urn:microsoft.com/office/officeart/2005/8/layout/vList6"/>
    <dgm:cxn modelId="{A78113BA-E90C-43D1-92A8-11304E3BC0FD}" srcId="{6AD78EA9-0A2A-4FDE-A3BF-2EDAC7A4358F}" destId="{B24B422A-7440-4CB6-A8D4-EFE854221CD1}" srcOrd="0" destOrd="0" parTransId="{479DECE8-C8E2-409C-B7AC-867A3693382C}" sibTransId="{4142305A-28A2-410D-BE15-09D90088EA52}"/>
    <dgm:cxn modelId="{5BD2E6BE-9F45-4186-B0BD-383DF2AFABAA}" type="presOf" srcId="{12EEBA43-BF86-4819-B753-A25F3733F294}" destId="{0021BA71-19F5-44C5-9E0E-2C16E56F8F72}" srcOrd="0" destOrd="0" presId="urn:microsoft.com/office/officeart/2005/8/layout/vList6"/>
    <dgm:cxn modelId="{45EA0AC0-1A80-40EC-9413-D76F58EB6608}" type="presOf" srcId="{EBEB61F0-8F61-45AF-800C-4763BDB7EA91}" destId="{71F43BED-E9AD-4E73-ABDE-30BF73844459}" srcOrd="0" destOrd="5" presId="urn:microsoft.com/office/officeart/2005/8/layout/vList6"/>
    <dgm:cxn modelId="{94B496C7-077A-4E18-9F61-03B3013C2A54}" type="presOf" srcId="{82EC9A20-9087-4BFF-B04B-D0C57521DEF4}" destId="{8765E9E6-8AD6-4572-A4D5-8048FD684C03}" srcOrd="0" destOrd="1" presId="urn:microsoft.com/office/officeart/2005/8/layout/vList6"/>
    <dgm:cxn modelId="{31B6ACCB-972F-40C1-9D96-A261E7ED6585}" type="presOf" srcId="{B7393E10-9162-4A81-89EB-536346660E90}" destId="{71F43BED-E9AD-4E73-ABDE-30BF73844459}" srcOrd="0" destOrd="1" presId="urn:microsoft.com/office/officeart/2005/8/layout/vList6"/>
    <dgm:cxn modelId="{117CBBDC-F30A-405C-848D-9131A46746BD}" type="presOf" srcId="{68AEDFDA-0927-47D6-B0F6-AE7B2BE71EAD}" destId="{05FBE293-B068-4FC9-8471-5CAA103284DC}" srcOrd="0" destOrd="0" presId="urn:microsoft.com/office/officeart/2005/8/layout/vList6"/>
    <dgm:cxn modelId="{A312CDDE-67C6-4A59-8158-CD858BD55BFA}" srcId="{6AD78EA9-0A2A-4FDE-A3BF-2EDAC7A4358F}" destId="{3EAB84FE-4DA4-4C08-A7E9-3E14407D8B58}" srcOrd="2" destOrd="0" parTransId="{CA54B2B9-B526-4E2D-B9D8-0C5F23FDE403}" sibTransId="{FD292928-77A0-4296-BC3C-7BF1DCD75C5D}"/>
    <dgm:cxn modelId="{F45609E6-C035-474B-B145-775A31475DDE}" srcId="{6AD78EA9-0A2A-4FDE-A3BF-2EDAC7A4358F}" destId="{EBEB61F0-8F61-45AF-800C-4763BDB7EA91}" srcOrd="5" destOrd="0" parTransId="{199C325A-AD23-49C6-A777-BD0B52201A39}" sibTransId="{23B1EA94-D0AC-4B15-BD4F-F5FEB1C6D734}"/>
    <dgm:cxn modelId="{CEB353EA-A581-4B25-AFA6-6FE53883C4AA}" srcId="{6AD78EA9-0A2A-4FDE-A3BF-2EDAC7A4358F}" destId="{C94BE20A-6249-4DDA-95E8-3B2B09F39E5B}" srcOrd="3" destOrd="0" parTransId="{1B4988D8-CF86-4AB1-8172-65A506942DC8}" sibTransId="{CD76AFC3-DFD9-4348-8863-FB896919CED6}"/>
    <dgm:cxn modelId="{914DD3EA-15F9-4848-B5B3-9FE47BAC2DA3}" srcId="{12EEBA43-BF86-4819-B753-A25F3733F294}" destId="{68C1D494-0902-460C-8FA2-F3FB8F2C0A7F}" srcOrd="1" destOrd="0" parTransId="{2AB479B2-B11C-40A5-B0D2-E0CB3E4F35B6}" sibTransId="{B91F7F2A-0D1F-4107-9256-8928CEB66301}"/>
    <dgm:cxn modelId="{18C15C13-D3BF-4D6C-9F2C-BF8F1B1F3883}" type="presParOf" srcId="{0021BA71-19F5-44C5-9E0E-2C16E56F8F72}" destId="{96F504C7-DFDC-4862-94BD-3228A5F2F15A}" srcOrd="0" destOrd="0" presId="urn:microsoft.com/office/officeart/2005/8/layout/vList6"/>
    <dgm:cxn modelId="{3A4189CB-945A-49D1-80EF-092E0F30AD90}" type="presParOf" srcId="{96F504C7-DFDC-4862-94BD-3228A5F2F15A}" destId="{05FBE293-B068-4FC9-8471-5CAA103284DC}" srcOrd="0" destOrd="0" presId="urn:microsoft.com/office/officeart/2005/8/layout/vList6"/>
    <dgm:cxn modelId="{75AE6D30-EE4E-4B60-A508-7FF5330608C9}" type="presParOf" srcId="{96F504C7-DFDC-4862-94BD-3228A5F2F15A}" destId="{48A98064-A513-44C4-B250-2565C41C5A85}" srcOrd="1" destOrd="0" presId="urn:microsoft.com/office/officeart/2005/8/layout/vList6"/>
    <dgm:cxn modelId="{0F18A0B2-EF59-4D42-ACF5-824AAA28BD34}" type="presParOf" srcId="{0021BA71-19F5-44C5-9E0E-2C16E56F8F72}" destId="{6A109B58-C9C7-47F4-AF92-9C517AF63342}" srcOrd="1" destOrd="0" presId="urn:microsoft.com/office/officeart/2005/8/layout/vList6"/>
    <dgm:cxn modelId="{0EC4A35C-50D6-4E49-A623-E9EE8C7B3831}" type="presParOf" srcId="{0021BA71-19F5-44C5-9E0E-2C16E56F8F72}" destId="{CB1049BC-7362-4119-9A2B-2093CDD630AA}" srcOrd="2" destOrd="0" presId="urn:microsoft.com/office/officeart/2005/8/layout/vList6"/>
    <dgm:cxn modelId="{58EDB5D9-EEB2-4666-8DEB-C8ABBF708987}" type="presParOf" srcId="{CB1049BC-7362-4119-9A2B-2093CDD630AA}" destId="{91A536B7-2DCD-4960-90E5-2F253C28F80A}" srcOrd="0" destOrd="0" presId="urn:microsoft.com/office/officeart/2005/8/layout/vList6"/>
    <dgm:cxn modelId="{8E1D202C-E9DE-4B2A-A7E9-95D5C16F497E}" type="presParOf" srcId="{CB1049BC-7362-4119-9A2B-2093CDD630AA}" destId="{8765E9E6-8AD6-4572-A4D5-8048FD684C03}" srcOrd="1" destOrd="0" presId="urn:microsoft.com/office/officeart/2005/8/layout/vList6"/>
    <dgm:cxn modelId="{1A1991F1-941F-4CA9-80C9-DF93E9841916}" type="presParOf" srcId="{0021BA71-19F5-44C5-9E0E-2C16E56F8F72}" destId="{73E2F579-0A51-4CC1-ACA6-8990794FCDC4}" srcOrd="3" destOrd="0" presId="urn:microsoft.com/office/officeart/2005/8/layout/vList6"/>
    <dgm:cxn modelId="{EA4D30AE-1EE2-4982-9676-7DFFE227A1ED}" type="presParOf" srcId="{0021BA71-19F5-44C5-9E0E-2C16E56F8F72}" destId="{BDEE4421-2EB8-418C-B4EB-E207F1A169FB}" srcOrd="4" destOrd="0" presId="urn:microsoft.com/office/officeart/2005/8/layout/vList6"/>
    <dgm:cxn modelId="{51AF7FB9-DFB4-4792-B4CD-2A2CD519F3BB}" type="presParOf" srcId="{BDEE4421-2EB8-418C-B4EB-E207F1A169FB}" destId="{D30651E0-D218-4B42-990C-287ED0E0280A}" srcOrd="0" destOrd="0" presId="urn:microsoft.com/office/officeart/2005/8/layout/vList6"/>
    <dgm:cxn modelId="{A36B313C-DCB2-4575-83DA-17ADAD4778A2}" type="presParOf" srcId="{BDEE4421-2EB8-418C-B4EB-E207F1A169FB}" destId="{71F43BED-E9AD-4E73-ABDE-30BF738444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979D96-20D7-4C2E-9EC8-BF655F5EFBDC}" type="doc">
      <dgm:prSet loTypeId="urn:microsoft.com/office/officeart/2005/8/layout/hProcess9" loCatId="process" qsTypeId="urn:microsoft.com/office/officeart/2005/8/quickstyle/simple1" qsCatId="simple" csTypeId="urn:microsoft.com/office/officeart/2005/8/colors/accent4_1" csCatId="accent4" phldr="1"/>
      <dgm:spPr/>
    </dgm:pt>
    <dgm:pt modelId="{E2EC2227-784C-40EC-AA17-D5893895E6C3}">
      <dgm:prSet phldrT="[Testo]"/>
      <dgm:spPr/>
      <dgm:t>
        <a:bodyPr/>
        <a:lstStyle/>
        <a:p>
          <a:r>
            <a:rPr lang="it-IT" dirty="0"/>
            <a:t>Direzione generale</a:t>
          </a:r>
        </a:p>
      </dgm:t>
    </dgm:pt>
    <dgm:pt modelId="{035AABB1-EF33-439C-AA15-58935D46BA36}" type="parTrans" cxnId="{541D6126-7B3C-4425-964E-AA5BE770BD2B}">
      <dgm:prSet/>
      <dgm:spPr/>
      <dgm:t>
        <a:bodyPr/>
        <a:lstStyle/>
        <a:p>
          <a:endParaRPr lang="it-IT"/>
        </a:p>
      </dgm:t>
    </dgm:pt>
    <dgm:pt modelId="{ECEE9408-3192-419C-ACA2-C50208A1D3C9}" type="sibTrans" cxnId="{541D6126-7B3C-4425-964E-AA5BE770BD2B}">
      <dgm:prSet/>
      <dgm:spPr/>
      <dgm:t>
        <a:bodyPr/>
        <a:lstStyle/>
        <a:p>
          <a:endParaRPr lang="it-IT"/>
        </a:p>
      </dgm:t>
    </dgm:pt>
    <dgm:pt modelId="{354158CA-6F42-406A-B85B-9710B9B5F3F1}">
      <dgm:prSet phldrT="[Testo]"/>
      <dgm:spPr/>
      <dgm:t>
        <a:bodyPr/>
        <a:lstStyle/>
        <a:p>
          <a:r>
            <a:rPr lang="it-IT"/>
            <a:t>Pianificazione </a:t>
          </a:r>
          <a:r>
            <a:rPr lang="it-IT" dirty="0"/>
            <a:t>strategica </a:t>
          </a:r>
          <a:r>
            <a:rPr lang="it-IT"/>
            <a:t>e finanziaria</a:t>
          </a:r>
          <a:endParaRPr lang="it-IT" dirty="0"/>
        </a:p>
      </dgm:t>
    </dgm:pt>
    <dgm:pt modelId="{B236C572-34C8-475B-866D-7FCA0EC8BF00}" type="parTrans" cxnId="{95468EB4-9B0F-488F-B728-2ED190E3597C}">
      <dgm:prSet/>
      <dgm:spPr/>
      <dgm:t>
        <a:bodyPr/>
        <a:lstStyle/>
        <a:p>
          <a:endParaRPr lang="it-IT"/>
        </a:p>
      </dgm:t>
    </dgm:pt>
    <dgm:pt modelId="{8845EE17-27F2-4979-B999-76CB132F4143}" type="sibTrans" cxnId="{95468EB4-9B0F-488F-B728-2ED190E3597C}">
      <dgm:prSet/>
      <dgm:spPr/>
      <dgm:t>
        <a:bodyPr/>
        <a:lstStyle/>
        <a:p>
          <a:endParaRPr lang="it-IT"/>
        </a:p>
      </dgm:t>
    </dgm:pt>
    <dgm:pt modelId="{E11DC1DA-0490-44D9-B26E-D657BBC85DE1}">
      <dgm:prSet phldrT="[Testo]"/>
      <dgm:spPr/>
      <dgm:t>
        <a:bodyPr/>
        <a:lstStyle/>
        <a:p>
          <a:r>
            <a:rPr lang="it-IT" dirty="0"/>
            <a:t>Legale</a:t>
          </a:r>
        </a:p>
      </dgm:t>
    </dgm:pt>
    <dgm:pt modelId="{16AB3509-A848-4623-BBF8-4CC845CEC89C}" type="parTrans" cxnId="{E76EB795-3EBD-49D1-8C80-1B8D3D2198AE}">
      <dgm:prSet/>
      <dgm:spPr/>
      <dgm:t>
        <a:bodyPr/>
        <a:lstStyle/>
        <a:p>
          <a:endParaRPr lang="it-IT"/>
        </a:p>
      </dgm:t>
    </dgm:pt>
    <dgm:pt modelId="{939D96C6-DB10-4AA0-9540-A27E10E81C71}" type="sibTrans" cxnId="{E76EB795-3EBD-49D1-8C80-1B8D3D2198AE}">
      <dgm:prSet/>
      <dgm:spPr/>
      <dgm:t>
        <a:bodyPr/>
        <a:lstStyle/>
        <a:p>
          <a:endParaRPr lang="it-IT"/>
        </a:p>
      </dgm:t>
    </dgm:pt>
    <dgm:pt modelId="{C76B9838-85B4-4DEC-B834-BC1ABB2B765B}">
      <dgm:prSet phldrT="[Testo]"/>
      <dgm:spPr/>
      <dgm:t>
        <a:bodyPr/>
        <a:lstStyle/>
        <a:p>
          <a:r>
            <a:rPr lang="it-IT" dirty="0"/>
            <a:t>Gare</a:t>
          </a:r>
        </a:p>
      </dgm:t>
    </dgm:pt>
    <dgm:pt modelId="{43FBB130-DF18-4129-A0D6-4BCD8690A8A8}" type="parTrans" cxnId="{43BA92EE-2928-4C5A-8587-BC1C2D3F5D4D}">
      <dgm:prSet/>
      <dgm:spPr/>
      <dgm:t>
        <a:bodyPr/>
        <a:lstStyle/>
        <a:p>
          <a:endParaRPr lang="it-IT"/>
        </a:p>
      </dgm:t>
    </dgm:pt>
    <dgm:pt modelId="{8DA63A64-FB69-466C-BD15-7A979E89F7D2}" type="sibTrans" cxnId="{43BA92EE-2928-4C5A-8587-BC1C2D3F5D4D}">
      <dgm:prSet/>
      <dgm:spPr/>
      <dgm:t>
        <a:bodyPr/>
        <a:lstStyle/>
        <a:p>
          <a:endParaRPr lang="it-IT"/>
        </a:p>
      </dgm:t>
    </dgm:pt>
    <dgm:pt modelId="{D65D7A8E-01B5-47DA-A511-EF466D24F648}">
      <dgm:prSet phldrT="[Testo]"/>
      <dgm:spPr/>
      <dgm:t>
        <a:bodyPr/>
        <a:lstStyle/>
        <a:p>
          <a:r>
            <a:rPr lang="it-IT" dirty="0"/>
            <a:t>Personale</a:t>
          </a:r>
        </a:p>
      </dgm:t>
    </dgm:pt>
    <dgm:pt modelId="{74EEF429-B8E9-4DF6-BB6F-5D1934DAF4E1}" type="parTrans" cxnId="{591A7FC2-20F0-44EA-A407-6780D84D5EB0}">
      <dgm:prSet/>
      <dgm:spPr/>
      <dgm:t>
        <a:bodyPr/>
        <a:lstStyle/>
        <a:p>
          <a:endParaRPr lang="it-IT"/>
        </a:p>
      </dgm:t>
    </dgm:pt>
    <dgm:pt modelId="{69F41B51-576A-42A5-AA3D-9A9580AFA96E}" type="sibTrans" cxnId="{591A7FC2-20F0-44EA-A407-6780D84D5EB0}">
      <dgm:prSet/>
      <dgm:spPr/>
      <dgm:t>
        <a:bodyPr/>
        <a:lstStyle/>
        <a:p>
          <a:endParaRPr lang="it-IT"/>
        </a:p>
      </dgm:t>
    </dgm:pt>
    <dgm:pt modelId="{E912E0C9-2528-4821-A530-B8185CB047A2}">
      <dgm:prSet phldrT="[Testo]"/>
      <dgm:spPr/>
      <dgm:t>
        <a:bodyPr/>
        <a:lstStyle/>
        <a:p>
          <a:r>
            <a:rPr lang="it-IT" dirty="0">
              <a:solidFill>
                <a:schemeClr val="tx1"/>
              </a:solidFill>
            </a:rPr>
            <a:t>Controllo di gestione</a:t>
          </a:r>
        </a:p>
      </dgm:t>
    </dgm:pt>
    <dgm:pt modelId="{25C90420-8BAA-4FFC-A113-FE4AA7BC7B2D}" type="parTrans" cxnId="{8931F561-D1A6-4FFF-BF96-DE1DBC5A6080}">
      <dgm:prSet/>
      <dgm:spPr/>
      <dgm:t>
        <a:bodyPr/>
        <a:lstStyle/>
        <a:p>
          <a:endParaRPr lang="it-IT"/>
        </a:p>
      </dgm:t>
    </dgm:pt>
    <dgm:pt modelId="{B46576DB-02B7-4E1B-B86C-9796D9CB9288}" type="sibTrans" cxnId="{8931F561-D1A6-4FFF-BF96-DE1DBC5A6080}">
      <dgm:prSet/>
      <dgm:spPr/>
      <dgm:t>
        <a:bodyPr/>
        <a:lstStyle/>
        <a:p>
          <a:endParaRPr lang="it-IT"/>
        </a:p>
      </dgm:t>
    </dgm:pt>
    <dgm:pt modelId="{28C28CAF-1843-431B-A203-03F6E86B99C7}">
      <dgm:prSet phldrT="[Testo]"/>
      <dgm:spPr/>
      <dgm:t>
        <a:bodyPr/>
        <a:lstStyle/>
        <a:p>
          <a:r>
            <a:rPr lang="it-IT" dirty="0" err="1">
              <a:solidFill>
                <a:schemeClr val="tx1"/>
              </a:solidFill>
            </a:rPr>
            <a:t>Resp</a:t>
          </a:r>
          <a:r>
            <a:rPr lang="it-IT" dirty="0">
              <a:solidFill>
                <a:schemeClr val="tx1"/>
              </a:solidFill>
            </a:rPr>
            <a:t>. Prevenzione Corruzione e Trasparenza, ODV, affari societari, protezione dati</a:t>
          </a:r>
        </a:p>
      </dgm:t>
    </dgm:pt>
    <dgm:pt modelId="{63D77B05-AE0E-4E40-9E2C-12DD04D95DDC}" type="parTrans" cxnId="{4CAB4C9F-05EB-48D0-8C12-5D25A49B0B42}">
      <dgm:prSet/>
      <dgm:spPr/>
      <dgm:t>
        <a:bodyPr/>
        <a:lstStyle/>
        <a:p>
          <a:endParaRPr lang="it-IT"/>
        </a:p>
      </dgm:t>
    </dgm:pt>
    <dgm:pt modelId="{16B4A7FB-BDC7-4140-9894-A97C78F40CF0}" type="sibTrans" cxnId="{4CAB4C9F-05EB-48D0-8C12-5D25A49B0B42}">
      <dgm:prSet/>
      <dgm:spPr/>
      <dgm:t>
        <a:bodyPr/>
        <a:lstStyle/>
        <a:p>
          <a:endParaRPr lang="it-IT"/>
        </a:p>
      </dgm:t>
    </dgm:pt>
    <dgm:pt modelId="{3917E010-4E2C-4D8A-8D7F-ACCFB6AF2949}">
      <dgm:prSet phldrT="[Testo]"/>
      <dgm:spPr/>
      <dgm:t>
        <a:bodyPr/>
        <a:lstStyle/>
        <a:p>
          <a:r>
            <a:rPr lang="it-IT" dirty="0">
              <a:solidFill>
                <a:schemeClr val="tx1"/>
              </a:solidFill>
            </a:rPr>
            <a:t>Sicurezza di rete, prevenzione e protezione ambientale</a:t>
          </a:r>
        </a:p>
      </dgm:t>
    </dgm:pt>
    <dgm:pt modelId="{C7DD7130-6F84-4530-86B6-D6FC7AFB7761}" type="parTrans" cxnId="{91D4FBD6-1E3B-4E55-B0FB-BFC18D94ADA1}">
      <dgm:prSet/>
      <dgm:spPr/>
      <dgm:t>
        <a:bodyPr/>
        <a:lstStyle/>
        <a:p>
          <a:endParaRPr lang="it-IT"/>
        </a:p>
      </dgm:t>
    </dgm:pt>
    <dgm:pt modelId="{BEC922B5-E4A9-47A5-8BD7-F1B57A1286E7}" type="sibTrans" cxnId="{91D4FBD6-1E3B-4E55-B0FB-BFC18D94ADA1}">
      <dgm:prSet/>
      <dgm:spPr/>
      <dgm:t>
        <a:bodyPr/>
        <a:lstStyle/>
        <a:p>
          <a:endParaRPr lang="it-IT"/>
        </a:p>
      </dgm:t>
    </dgm:pt>
    <dgm:pt modelId="{883F8F13-27EF-4A41-8011-89F606EF63E7}">
      <dgm:prSet phldrT="[Testo]"/>
      <dgm:spPr/>
      <dgm:t>
        <a:bodyPr/>
        <a:lstStyle/>
        <a:p>
          <a:r>
            <a:rPr lang="it-IT" dirty="0"/>
            <a:t>Contabilità e acquisti</a:t>
          </a:r>
        </a:p>
      </dgm:t>
    </dgm:pt>
    <dgm:pt modelId="{D1BFD493-1B3E-4EFE-8468-63C12C313814}" type="sibTrans" cxnId="{64FBF5F1-F215-482C-AB1A-AFC3A1AF0176}">
      <dgm:prSet/>
      <dgm:spPr/>
      <dgm:t>
        <a:bodyPr/>
        <a:lstStyle/>
        <a:p>
          <a:endParaRPr lang="it-IT"/>
        </a:p>
      </dgm:t>
    </dgm:pt>
    <dgm:pt modelId="{353458FD-0183-4C09-BD65-739F6D97E899}" type="parTrans" cxnId="{64FBF5F1-F215-482C-AB1A-AFC3A1AF0176}">
      <dgm:prSet/>
      <dgm:spPr/>
      <dgm:t>
        <a:bodyPr/>
        <a:lstStyle/>
        <a:p>
          <a:endParaRPr lang="it-IT"/>
        </a:p>
      </dgm:t>
    </dgm:pt>
    <dgm:pt modelId="{411AFD28-1B23-4A92-8DA7-EF051A884A00}" type="pres">
      <dgm:prSet presAssocID="{01979D96-20D7-4C2E-9EC8-BF655F5EFBDC}" presName="CompostProcess" presStyleCnt="0">
        <dgm:presLayoutVars>
          <dgm:dir/>
          <dgm:resizeHandles val="exact"/>
        </dgm:presLayoutVars>
      </dgm:prSet>
      <dgm:spPr/>
    </dgm:pt>
    <dgm:pt modelId="{C305DB32-75BE-408D-B46A-DAA32F851A46}" type="pres">
      <dgm:prSet presAssocID="{01979D96-20D7-4C2E-9EC8-BF655F5EFBDC}" presName="arrow" presStyleLbl="bgShp" presStyleIdx="0" presStyleCnt="1"/>
      <dgm:spPr>
        <a:noFill/>
      </dgm:spPr>
    </dgm:pt>
    <dgm:pt modelId="{E295CA9B-A0FA-463D-9623-3461A2FEECDF}" type="pres">
      <dgm:prSet presAssocID="{01979D96-20D7-4C2E-9EC8-BF655F5EFBDC}" presName="linearProcess" presStyleCnt="0"/>
      <dgm:spPr/>
    </dgm:pt>
    <dgm:pt modelId="{CE0BB9D0-BF10-4AA4-84F0-5F978F28092A}" type="pres">
      <dgm:prSet presAssocID="{E2EC2227-784C-40EC-AA17-D5893895E6C3}" presName="textNode" presStyleLbl="node1" presStyleIdx="0" presStyleCnt="9">
        <dgm:presLayoutVars>
          <dgm:bulletEnabled val="1"/>
        </dgm:presLayoutVars>
      </dgm:prSet>
      <dgm:spPr/>
    </dgm:pt>
    <dgm:pt modelId="{D6BAB7F9-6BE2-4AFA-99E3-0F5F9C298828}" type="pres">
      <dgm:prSet presAssocID="{ECEE9408-3192-419C-ACA2-C50208A1D3C9}" presName="sibTrans" presStyleCnt="0"/>
      <dgm:spPr/>
    </dgm:pt>
    <dgm:pt modelId="{00B1308A-5ED6-4B86-AF94-599D93522F5B}" type="pres">
      <dgm:prSet presAssocID="{354158CA-6F42-406A-B85B-9710B9B5F3F1}" presName="textNode" presStyleLbl="node1" presStyleIdx="1" presStyleCnt="9">
        <dgm:presLayoutVars>
          <dgm:bulletEnabled val="1"/>
        </dgm:presLayoutVars>
      </dgm:prSet>
      <dgm:spPr/>
    </dgm:pt>
    <dgm:pt modelId="{77AD6734-B7C7-4DD3-8E1B-699EC301EEDC}" type="pres">
      <dgm:prSet presAssocID="{8845EE17-27F2-4979-B999-76CB132F4143}" presName="sibTrans" presStyleCnt="0"/>
      <dgm:spPr/>
    </dgm:pt>
    <dgm:pt modelId="{68928B9D-144B-4A3D-9252-D19D9A126C01}" type="pres">
      <dgm:prSet presAssocID="{E11DC1DA-0490-44D9-B26E-D657BBC85DE1}" presName="textNode" presStyleLbl="node1" presStyleIdx="2" presStyleCnt="9">
        <dgm:presLayoutVars>
          <dgm:bulletEnabled val="1"/>
        </dgm:presLayoutVars>
      </dgm:prSet>
      <dgm:spPr/>
    </dgm:pt>
    <dgm:pt modelId="{FCC30804-0F9D-4AE8-97C3-7D84A8A5396F}" type="pres">
      <dgm:prSet presAssocID="{939D96C6-DB10-4AA0-9540-A27E10E81C71}" presName="sibTrans" presStyleCnt="0"/>
      <dgm:spPr/>
    </dgm:pt>
    <dgm:pt modelId="{0E0019A9-2C6C-45CF-A43A-600786BEBC24}" type="pres">
      <dgm:prSet presAssocID="{C76B9838-85B4-4DEC-B834-BC1ABB2B765B}" presName="textNode" presStyleLbl="node1" presStyleIdx="3" presStyleCnt="9">
        <dgm:presLayoutVars>
          <dgm:bulletEnabled val="1"/>
        </dgm:presLayoutVars>
      </dgm:prSet>
      <dgm:spPr/>
    </dgm:pt>
    <dgm:pt modelId="{61846827-1ED0-4BE3-BB67-AB123E16DEFD}" type="pres">
      <dgm:prSet presAssocID="{8DA63A64-FB69-466C-BD15-7A979E89F7D2}" presName="sibTrans" presStyleCnt="0"/>
      <dgm:spPr/>
    </dgm:pt>
    <dgm:pt modelId="{C2344567-8179-4ACE-9D2E-0AD00D587AD7}" type="pres">
      <dgm:prSet presAssocID="{D65D7A8E-01B5-47DA-A511-EF466D24F648}" presName="textNode" presStyleLbl="node1" presStyleIdx="4" presStyleCnt="9">
        <dgm:presLayoutVars>
          <dgm:bulletEnabled val="1"/>
        </dgm:presLayoutVars>
      </dgm:prSet>
      <dgm:spPr/>
    </dgm:pt>
    <dgm:pt modelId="{CFD38813-588D-4DCF-A944-1C83DB74BE75}" type="pres">
      <dgm:prSet presAssocID="{69F41B51-576A-42A5-AA3D-9A9580AFA96E}" presName="sibTrans" presStyleCnt="0"/>
      <dgm:spPr/>
    </dgm:pt>
    <dgm:pt modelId="{D768BFDA-1BA4-47E6-ACBD-87A94E682401}" type="pres">
      <dgm:prSet presAssocID="{883F8F13-27EF-4A41-8011-89F606EF63E7}" presName="textNode" presStyleLbl="node1" presStyleIdx="5" presStyleCnt="9">
        <dgm:presLayoutVars>
          <dgm:bulletEnabled val="1"/>
        </dgm:presLayoutVars>
      </dgm:prSet>
      <dgm:spPr/>
    </dgm:pt>
    <dgm:pt modelId="{66447FA1-35AB-406F-9DE9-7FE4E331187D}" type="pres">
      <dgm:prSet presAssocID="{D1BFD493-1B3E-4EFE-8468-63C12C313814}" presName="sibTrans" presStyleCnt="0"/>
      <dgm:spPr/>
    </dgm:pt>
    <dgm:pt modelId="{BA049E39-554B-4F5E-9DFE-DA7094E73C02}" type="pres">
      <dgm:prSet presAssocID="{E912E0C9-2528-4821-A530-B8185CB047A2}" presName="textNode" presStyleLbl="node1" presStyleIdx="6" presStyleCnt="9">
        <dgm:presLayoutVars>
          <dgm:bulletEnabled val="1"/>
        </dgm:presLayoutVars>
      </dgm:prSet>
      <dgm:spPr/>
    </dgm:pt>
    <dgm:pt modelId="{50B531AE-1D39-438E-A956-6C4311683182}" type="pres">
      <dgm:prSet presAssocID="{B46576DB-02B7-4E1B-B86C-9796D9CB9288}" presName="sibTrans" presStyleCnt="0"/>
      <dgm:spPr/>
    </dgm:pt>
    <dgm:pt modelId="{F5B8DD55-44FB-45F7-A93E-C44ECAAC1248}" type="pres">
      <dgm:prSet presAssocID="{28C28CAF-1843-431B-A203-03F6E86B99C7}" presName="textNode" presStyleLbl="node1" presStyleIdx="7" presStyleCnt="9">
        <dgm:presLayoutVars>
          <dgm:bulletEnabled val="1"/>
        </dgm:presLayoutVars>
      </dgm:prSet>
      <dgm:spPr/>
    </dgm:pt>
    <dgm:pt modelId="{B9B3611A-7C08-4538-8D7A-9478BFDC5D59}" type="pres">
      <dgm:prSet presAssocID="{16B4A7FB-BDC7-4140-9894-A97C78F40CF0}" presName="sibTrans" presStyleCnt="0"/>
      <dgm:spPr/>
    </dgm:pt>
    <dgm:pt modelId="{118D62AD-752B-40BE-8706-41263B0F560B}" type="pres">
      <dgm:prSet presAssocID="{3917E010-4E2C-4D8A-8D7F-ACCFB6AF2949}" presName="textNode" presStyleLbl="node1" presStyleIdx="8" presStyleCnt="9">
        <dgm:presLayoutVars>
          <dgm:bulletEnabled val="1"/>
        </dgm:presLayoutVars>
      </dgm:prSet>
      <dgm:spPr/>
    </dgm:pt>
  </dgm:ptLst>
  <dgm:cxnLst>
    <dgm:cxn modelId="{DDF24305-3862-4C76-B6AB-201A572850AE}" type="presOf" srcId="{E2EC2227-784C-40EC-AA17-D5893895E6C3}" destId="{CE0BB9D0-BF10-4AA4-84F0-5F978F28092A}" srcOrd="0" destOrd="0" presId="urn:microsoft.com/office/officeart/2005/8/layout/hProcess9"/>
    <dgm:cxn modelId="{C55BE613-0B7D-4C27-A39E-A3F1E5BBD291}" type="presOf" srcId="{883F8F13-27EF-4A41-8011-89F606EF63E7}" destId="{D768BFDA-1BA4-47E6-ACBD-87A94E682401}" srcOrd="0" destOrd="0" presId="urn:microsoft.com/office/officeart/2005/8/layout/hProcess9"/>
    <dgm:cxn modelId="{541D6126-7B3C-4425-964E-AA5BE770BD2B}" srcId="{01979D96-20D7-4C2E-9EC8-BF655F5EFBDC}" destId="{E2EC2227-784C-40EC-AA17-D5893895E6C3}" srcOrd="0" destOrd="0" parTransId="{035AABB1-EF33-439C-AA15-58935D46BA36}" sibTransId="{ECEE9408-3192-419C-ACA2-C50208A1D3C9}"/>
    <dgm:cxn modelId="{6B3D0F3E-C969-4DDB-8358-6B9C4D3713CB}" type="presOf" srcId="{3917E010-4E2C-4D8A-8D7F-ACCFB6AF2949}" destId="{118D62AD-752B-40BE-8706-41263B0F560B}" srcOrd="0" destOrd="0" presId="urn:microsoft.com/office/officeart/2005/8/layout/hProcess9"/>
    <dgm:cxn modelId="{8931F561-D1A6-4FFF-BF96-DE1DBC5A6080}" srcId="{01979D96-20D7-4C2E-9EC8-BF655F5EFBDC}" destId="{E912E0C9-2528-4821-A530-B8185CB047A2}" srcOrd="6" destOrd="0" parTransId="{25C90420-8BAA-4FFC-A113-FE4AA7BC7B2D}" sibTransId="{B46576DB-02B7-4E1B-B86C-9796D9CB9288}"/>
    <dgm:cxn modelId="{48FF6C64-C161-46FC-BE56-F127788AF6A0}" type="presOf" srcId="{C76B9838-85B4-4DEC-B834-BC1ABB2B765B}" destId="{0E0019A9-2C6C-45CF-A43A-600786BEBC24}" srcOrd="0" destOrd="0" presId="urn:microsoft.com/office/officeart/2005/8/layout/hProcess9"/>
    <dgm:cxn modelId="{2EE99C67-355E-46FD-A11E-9C68591EF2CE}" type="presOf" srcId="{354158CA-6F42-406A-B85B-9710B9B5F3F1}" destId="{00B1308A-5ED6-4B86-AF94-599D93522F5B}" srcOrd="0" destOrd="0" presId="urn:microsoft.com/office/officeart/2005/8/layout/hProcess9"/>
    <dgm:cxn modelId="{A2681868-5B97-41C6-BBA3-ACDC6B3E29EF}" type="presOf" srcId="{01979D96-20D7-4C2E-9EC8-BF655F5EFBDC}" destId="{411AFD28-1B23-4A92-8DA7-EF051A884A00}" srcOrd="0" destOrd="0" presId="urn:microsoft.com/office/officeart/2005/8/layout/hProcess9"/>
    <dgm:cxn modelId="{F7E8D153-507E-43C9-87B1-949A0E77453A}" type="presOf" srcId="{28C28CAF-1843-431B-A203-03F6E86B99C7}" destId="{F5B8DD55-44FB-45F7-A93E-C44ECAAC1248}" srcOrd="0" destOrd="0" presId="urn:microsoft.com/office/officeart/2005/8/layout/hProcess9"/>
    <dgm:cxn modelId="{CEB65654-57BF-4811-A957-5B729ACB10C1}" type="presOf" srcId="{D65D7A8E-01B5-47DA-A511-EF466D24F648}" destId="{C2344567-8179-4ACE-9D2E-0AD00D587AD7}" srcOrd="0" destOrd="0" presId="urn:microsoft.com/office/officeart/2005/8/layout/hProcess9"/>
    <dgm:cxn modelId="{F876F28C-6809-4C01-8561-B14EA0CB935D}" type="presOf" srcId="{E912E0C9-2528-4821-A530-B8185CB047A2}" destId="{BA049E39-554B-4F5E-9DFE-DA7094E73C02}" srcOrd="0" destOrd="0" presId="urn:microsoft.com/office/officeart/2005/8/layout/hProcess9"/>
    <dgm:cxn modelId="{E76EB795-3EBD-49D1-8C80-1B8D3D2198AE}" srcId="{01979D96-20D7-4C2E-9EC8-BF655F5EFBDC}" destId="{E11DC1DA-0490-44D9-B26E-D657BBC85DE1}" srcOrd="2" destOrd="0" parTransId="{16AB3509-A848-4623-BBF8-4CC845CEC89C}" sibTransId="{939D96C6-DB10-4AA0-9540-A27E10E81C71}"/>
    <dgm:cxn modelId="{4CAB4C9F-05EB-48D0-8C12-5D25A49B0B42}" srcId="{01979D96-20D7-4C2E-9EC8-BF655F5EFBDC}" destId="{28C28CAF-1843-431B-A203-03F6E86B99C7}" srcOrd="7" destOrd="0" parTransId="{63D77B05-AE0E-4E40-9E2C-12DD04D95DDC}" sibTransId="{16B4A7FB-BDC7-4140-9894-A97C78F40CF0}"/>
    <dgm:cxn modelId="{95468EB4-9B0F-488F-B728-2ED190E3597C}" srcId="{01979D96-20D7-4C2E-9EC8-BF655F5EFBDC}" destId="{354158CA-6F42-406A-B85B-9710B9B5F3F1}" srcOrd="1" destOrd="0" parTransId="{B236C572-34C8-475B-866D-7FCA0EC8BF00}" sibTransId="{8845EE17-27F2-4979-B999-76CB132F4143}"/>
    <dgm:cxn modelId="{591A7FC2-20F0-44EA-A407-6780D84D5EB0}" srcId="{01979D96-20D7-4C2E-9EC8-BF655F5EFBDC}" destId="{D65D7A8E-01B5-47DA-A511-EF466D24F648}" srcOrd="4" destOrd="0" parTransId="{74EEF429-B8E9-4DF6-BB6F-5D1934DAF4E1}" sibTransId="{69F41B51-576A-42A5-AA3D-9A9580AFA96E}"/>
    <dgm:cxn modelId="{91D4FBD6-1E3B-4E55-B0FB-BFC18D94ADA1}" srcId="{01979D96-20D7-4C2E-9EC8-BF655F5EFBDC}" destId="{3917E010-4E2C-4D8A-8D7F-ACCFB6AF2949}" srcOrd="8" destOrd="0" parTransId="{C7DD7130-6F84-4530-86B6-D6FC7AFB7761}" sibTransId="{BEC922B5-E4A9-47A5-8BD7-F1B57A1286E7}"/>
    <dgm:cxn modelId="{43BA92EE-2928-4C5A-8587-BC1C2D3F5D4D}" srcId="{01979D96-20D7-4C2E-9EC8-BF655F5EFBDC}" destId="{C76B9838-85B4-4DEC-B834-BC1ABB2B765B}" srcOrd="3" destOrd="0" parTransId="{43FBB130-DF18-4129-A0D6-4BCD8690A8A8}" sibTransId="{8DA63A64-FB69-466C-BD15-7A979E89F7D2}"/>
    <dgm:cxn modelId="{64FBF5F1-F215-482C-AB1A-AFC3A1AF0176}" srcId="{01979D96-20D7-4C2E-9EC8-BF655F5EFBDC}" destId="{883F8F13-27EF-4A41-8011-89F606EF63E7}" srcOrd="5" destOrd="0" parTransId="{353458FD-0183-4C09-BD65-739F6D97E899}" sibTransId="{D1BFD493-1B3E-4EFE-8468-63C12C313814}"/>
    <dgm:cxn modelId="{21197CF6-07C9-4441-AA33-016712BD612F}" type="presOf" srcId="{E11DC1DA-0490-44D9-B26E-D657BBC85DE1}" destId="{68928B9D-144B-4A3D-9252-D19D9A126C01}" srcOrd="0" destOrd="0" presId="urn:microsoft.com/office/officeart/2005/8/layout/hProcess9"/>
    <dgm:cxn modelId="{6480FB2A-E47A-4E9B-A3F5-318738E3C9B4}" type="presParOf" srcId="{411AFD28-1B23-4A92-8DA7-EF051A884A00}" destId="{C305DB32-75BE-408D-B46A-DAA32F851A46}" srcOrd="0" destOrd="0" presId="urn:microsoft.com/office/officeart/2005/8/layout/hProcess9"/>
    <dgm:cxn modelId="{61C53AD5-4BEB-43CB-AAED-7E329F703FD7}" type="presParOf" srcId="{411AFD28-1B23-4A92-8DA7-EF051A884A00}" destId="{E295CA9B-A0FA-463D-9623-3461A2FEECDF}" srcOrd="1" destOrd="0" presId="urn:microsoft.com/office/officeart/2005/8/layout/hProcess9"/>
    <dgm:cxn modelId="{8A76F006-B7CE-4351-82FF-5EF5A27B9EDF}" type="presParOf" srcId="{E295CA9B-A0FA-463D-9623-3461A2FEECDF}" destId="{CE0BB9D0-BF10-4AA4-84F0-5F978F28092A}" srcOrd="0" destOrd="0" presId="urn:microsoft.com/office/officeart/2005/8/layout/hProcess9"/>
    <dgm:cxn modelId="{4ABC02FE-E3A1-4D5F-8CE2-96EA376248E0}" type="presParOf" srcId="{E295CA9B-A0FA-463D-9623-3461A2FEECDF}" destId="{D6BAB7F9-6BE2-4AFA-99E3-0F5F9C298828}" srcOrd="1" destOrd="0" presId="urn:microsoft.com/office/officeart/2005/8/layout/hProcess9"/>
    <dgm:cxn modelId="{90C9318A-7225-440D-AEE2-785E3F4C727B}" type="presParOf" srcId="{E295CA9B-A0FA-463D-9623-3461A2FEECDF}" destId="{00B1308A-5ED6-4B86-AF94-599D93522F5B}" srcOrd="2" destOrd="0" presId="urn:microsoft.com/office/officeart/2005/8/layout/hProcess9"/>
    <dgm:cxn modelId="{97900CAD-F01D-4D75-B9DF-6A3963B21A07}" type="presParOf" srcId="{E295CA9B-A0FA-463D-9623-3461A2FEECDF}" destId="{77AD6734-B7C7-4DD3-8E1B-699EC301EEDC}" srcOrd="3" destOrd="0" presId="urn:microsoft.com/office/officeart/2005/8/layout/hProcess9"/>
    <dgm:cxn modelId="{00F75087-1D15-444A-A44A-F6C0A25276F1}" type="presParOf" srcId="{E295CA9B-A0FA-463D-9623-3461A2FEECDF}" destId="{68928B9D-144B-4A3D-9252-D19D9A126C01}" srcOrd="4" destOrd="0" presId="urn:microsoft.com/office/officeart/2005/8/layout/hProcess9"/>
    <dgm:cxn modelId="{59D3E14D-A199-4FC6-B1AA-3FFC78EBFCA3}" type="presParOf" srcId="{E295CA9B-A0FA-463D-9623-3461A2FEECDF}" destId="{FCC30804-0F9D-4AE8-97C3-7D84A8A5396F}" srcOrd="5" destOrd="0" presId="urn:microsoft.com/office/officeart/2005/8/layout/hProcess9"/>
    <dgm:cxn modelId="{0EA24E5A-5516-4A74-B406-E275FF27E39B}" type="presParOf" srcId="{E295CA9B-A0FA-463D-9623-3461A2FEECDF}" destId="{0E0019A9-2C6C-45CF-A43A-600786BEBC24}" srcOrd="6" destOrd="0" presId="urn:microsoft.com/office/officeart/2005/8/layout/hProcess9"/>
    <dgm:cxn modelId="{35FD7602-4BAA-4BB7-9D75-91B26DACD400}" type="presParOf" srcId="{E295CA9B-A0FA-463D-9623-3461A2FEECDF}" destId="{61846827-1ED0-4BE3-BB67-AB123E16DEFD}" srcOrd="7" destOrd="0" presId="urn:microsoft.com/office/officeart/2005/8/layout/hProcess9"/>
    <dgm:cxn modelId="{34B161D7-5CA4-4BA8-87FC-EDD87E2B9E21}" type="presParOf" srcId="{E295CA9B-A0FA-463D-9623-3461A2FEECDF}" destId="{C2344567-8179-4ACE-9D2E-0AD00D587AD7}" srcOrd="8" destOrd="0" presId="urn:microsoft.com/office/officeart/2005/8/layout/hProcess9"/>
    <dgm:cxn modelId="{653C535F-28EB-4A48-BABF-615521BF0FD8}" type="presParOf" srcId="{E295CA9B-A0FA-463D-9623-3461A2FEECDF}" destId="{CFD38813-588D-4DCF-A944-1C83DB74BE75}" srcOrd="9" destOrd="0" presId="urn:microsoft.com/office/officeart/2005/8/layout/hProcess9"/>
    <dgm:cxn modelId="{59534DEC-326B-45FC-B9D1-8EE54F1859BB}" type="presParOf" srcId="{E295CA9B-A0FA-463D-9623-3461A2FEECDF}" destId="{D768BFDA-1BA4-47E6-ACBD-87A94E682401}" srcOrd="10" destOrd="0" presId="urn:microsoft.com/office/officeart/2005/8/layout/hProcess9"/>
    <dgm:cxn modelId="{3502F7ED-6B73-4A2A-92E5-EAA701E03A2D}" type="presParOf" srcId="{E295CA9B-A0FA-463D-9623-3461A2FEECDF}" destId="{66447FA1-35AB-406F-9DE9-7FE4E331187D}" srcOrd="11" destOrd="0" presId="urn:microsoft.com/office/officeart/2005/8/layout/hProcess9"/>
    <dgm:cxn modelId="{9BADBC7F-FC5E-4CE2-BB2D-F0A6D515CEEA}" type="presParOf" srcId="{E295CA9B-A0FA-463D-9623-3461A2FEECDF}" destId="{BA049E39-554B-4F5E-9DFE-DA7094E73C02}" srcOrd="12" destOrd="0" presId="urn:microsoft.com/office/officeart/2005/8/layout/hProcess9"/>
    <dgm:cxn modelId="{9CD61E99-094A-4CBC-92BD-AC392F07AC35}" type="presParOf" srcId="{E295CA9B-A0FA-463D-9623-3461A2FEECDF}" destId="{50B531AE-1D39-438E-A956-6C4311683182}" srcOrd="13" destOrd="0" presId="urn:microsoft.com/office/officeart/2005/8/layout/hProcess9"/>
    <dgm:cxn modelId="{614AEE3C-BA15-4DEC-8BEF-C81DC51A6268}" type="presParOf" srcId="{E295CA9B-A0FA-463D-9623-3461A2FEECDF}" destId="{F5B8DD55-44FB-45F7-A93E-C44ECAAC1248}" srcOrd="14" destOrd="0" presId="urn:microsoft.com/office/officeart/2005/8/layout/hProcess9"/>
    <dgm:cxn modelId="{91493F3F-5F65-498D-B723-4B130ECECF9C}" type="presParOf" srcId="{E295CA9B-A0FA-463D-9623-3461A2FEECDF}" destId="{B9B3611A-7C08-4538-8D7A-9478BFDC5D59}" srcOrd="15" destOrd="0" presId="urn:microsoft.com/office/officeart/2005/8/layout/hProcess9"/>
    <dgm:cxn modelId="{ED6CFE58-6A03-4BD6-AEAE-8987255DF60B}" type="presParOf" srcId="{E295CA9B-A0FA-463D-9623-3461A2FEECDF}" destId="{118D62AD-752B-40BE-8706-41263B0F560B}" srcOrd="1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8064-A513-44C4-B250-2565C41C5A85}">
      <dsp:nvSpPr>
        <dsp:cNvPr id="0" name=""/>
        <dsp:cNvSpPr/>
      </dsp:nvSpPr>
      <dsp:spPr>
        <a:xfrm>
          <a:off x="3293623" y="78064"/>
          <a:ext cx="4699257" cy="571153"/>
        </a:xfrm>
        <a:prstGeom prst="rightArrow">
          <a:avLst>
            <a:gd name="adj1" fmla="val 75000"/>
            <a:gd name="adj2" fmla="val 50000"/>
          </a:avLst>
        </a:prstGeom>
        <a:solidFill>
          <a:schemeClr val="l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533400">
            <a:lnSpc>
              <a:spcPct val="90000"/>
            </a:lnSpc>
            <a:spcBef>
              <a:spcPct val="0"/>
            </a:spcBef>
            <a:spcAft>
              <a:spcPct val="15000"/>
            </a:spcAft>
            <a:buChar char="•"/>
          </a:pPr>
          <a:endParaRPr lang="it-IT" sz="1200" kern="1200" dirty="0"/>
        </a:p>
        <a:p>
          <a:pPr marL="114300" lvl="1" indent="0" algn="l" defTabSz="533400">
            <a:lnSpc>
              <a:spcPct val="100000"/>
            </a:lnSpc>
            <a:spcBef>
              <a:spcPct val="0"/>
            </a:spcBef>
            <a:spcAft>
              <a:spcPct val="15000"/>
            </a:spcAft>
            <a:buChar char="•"/>
          </a:pPr>
          <a:r>
            <a:rPr lang="it-IT" sz="1200" kern="1200" dirty="0"/>
            <a:t> Gestione contratto di servizio (</a:t>
          </a:r>
          <a:r>
            <a:rPr lang="it-IT" sz="1200" kern="1200" dirty="0" err="1"/>
            <a:t>cds</a:t>
          </a:r>
          <a:r>
            <a:rPr lang="it-IT" sz="1200" kern="1200" dirty="0"/>
            <a:t>) e pianificazione rete</a:t>
          </a:r>
        </a:p>
        <a:p>
          <a:pPr marL="114300" lvl="1" indent="0" algn="l" defTabSz="533400">
            <a:lnSpc>
              <a:spcPct val="90000"/>
            </a:lnSpc>
            <a:spcBef>
              <a:spcPct val="0"/>
            </a:spcBef>
            <a:spcAft>
              <a:spcPct val="15000"/>
            </a:spcAft>
            <a:buChar char="•"/>
          </a:pPr>
          <a:endParaRPr lang="it-IT" sz="1200" kern="1200" dirty="0"/>
        </a:p>
      </dsp:txBody>
      <dsp:txXfrm>
        <a:off x="3293623" y="149458"/>
        <a:ext cx="4485075" cy="428365"/>
      </dsp:txXfrm>
    </dsp:sp>
    <dsp:sp modelId="{05FBE293-B068-4FC9-8471-5CAA103284DC}">
      <dsp:nvSpPr>
        <dsp:cNvPr id="0" name=""/>
        <dsp:cNvSpPr/>
      </dsp:nvSpPr>
      <dsp:spPr>
        <a:xfrm>
          <a:off x="123241" y="85712"/>
          <a:ext cx="2985234" cy="560639"/>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alibri" panose="020F0502020204030204"/>
              <a:ea typeface="+mn-ea"/>
              <a:cs typeface="+mn-cs"/>
            </a:rPr>
            <a:t>Divisione</a:t>
          </a:r>
        </a:p>
        <a:p>
          <a:pPr marL="0" lvl="0" indent="0" algn="ctr" defTabSz="711200">
            <a:lnSpc>
              <a:spcPct val="90000"/>
            </a:lnSpc>
            <a:spcBef>
              <a:spcPct val="0"/>
            </a:spcBef>
            <a:spcAft>
              <a:spcPct val="35000"/>
            </a:spcAft>
            <a:buNone/>
          </a:pPr>
          <a:r>
            <a:rPr lang="it-IT" sz="1600" b="1" kern="1200" dirty="0">
              <a:latin typeface="Calibri" panose="020F0502020204030204"/>
              <a:ea typeface="+mn-ea"/>
              <a:cs typeface="+mn-cs"/>
            </a:rPr>
            <a:t>«Gestione contratto di servizio»</a:t>
          </a:r>
          <a:endParaRPr lang="it-IT" sz="1600" b="1" kern="1200" dirty="0"/>
        </a:p>
      </dsp:txBody>
      <dsp:txXfrm>
        <a:off x="150609" y="113080"/>
        <a:ext cx="2930498" cy="505903"/>
      </dsp:txXfrm>
    </dsp:sp>
    <dsp:sp modelId="{8765E9E6-8AD6-4572-A4D5-8048FD684C03}">
      <dsp:nvSpPr>
        <dsp:cNvPr id="0" name=""/>
        <dsp:cNvSpPr/>
      </dsp:nvSpPr>
      <dsp:spPr>
        <a:xfrm>
          <a:off x="3279432" y="918654"/>
          <a:ext cx="4707264" cy="569464"/>
        </a:xfrm>
        <a:prstGeom prst="rightArrow">
          <a:avLst>
            <a:gd name="adj1" fmla="val 75000"/>
            <a:gd name="adj2" fmla="val 50000"/>
          </a:avLst>
        </a:prstGeom>
        <a:solidFill>
          <a:srgbClr val="FFFFFF">
            <a:alpha val="90000"/>
            <a:tint val="40000"/>
            <a:hueOff val="0"/>
            <a:satOff val="0"/>
            <a:lumOff val="0"/>
            <a:alphaOff val="0"/>
          </a:srgb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533400">
            <a:lnSpc>
              <a:spcPct val="90000"/>
            </a:lnSpc>
            <a:spcBef>
              <a:spcPct val="0"/>
            </a:spcBef>
            <a:spcAft>
              <a:spcPct val="15000"/>
            </a:spcAft>
            <a:buChar char="•"/>
          </a:pPr>
          <a:endParaRPr lang="it-IT" sz="1200" kern="1200" dirty="0">
            <a:solidFill>
              <a:srgbClr val="000000">
                <a:hueOff val="0"/>
                <a:satOff val="0"/>
                <a:lumOff val="0"/>
                <a:alphaOff val="0"/>
              </a:srgbClr>
            </a:solidFill>
            <a:latin typeface="Arial"/>
            <a:ea typeface="+mn-ea"/>
            <a:cs typeface="+mn-cs"/>
          </a:endParaRPr>
        </a:p>
        <a:p>
          <a:pPr marL="114300" lvl="1" indent="0" algn="l" defTabSz="533400">
            <a:lnSpc>
              <a:spcPct val="100000"/>
            </a:lnSpc>
            <a:spcBef>
              <a:spcPct val="0"/>
            </a:spcBef>
            <a:spcAft>
              <a:spcPct val="15000"/>
            </a:spcAft>
            <a:buChar char="•"/>
          </a:pPr>
          <a:r>
            <a:rPr lang="it-IT" sz="1200" kern="1200" dirty="0">
              <a:solidFill>
                <a:srgbClr val="000000">
                  <a:hueOff val="0"/>
                  <a:satOff val="0"/>
                  <a:lumOff val="0"/>
                  <a:alphaOff val="0"/>
                </a:srgbClr>
              </a:solidFill>
              <a:latin typeface="Arial"/>
              <a:ea typeface="+mn-ea"/>
              <a:cs typeface="+mn-cs"/>
            </a:rPr>
            <a:t> Gestione patrimonio immobiliare e attraversamenti</a:t>
          </a:r>
        </a:p>
      </dsp:txBody>
      <dsp:txXfrm>
        <a:off x="3279432" y="989837"/>
        <a:ext cx="4493715" cy="427098"/>
      </dsp:txXfrm>
    </dsp:sp>
    <dsp:sp modelId="{91A536B7-2DCD-4960-90E5-2F253C28F80A}">
      <dsp:nvSpPr>
        <dsp:cNvPr id="0" name=""/>
        <dsp:cNvSpPr/>
      </dsp:nvSpPr>
      <dsp:spPr>
        <a:xfrm>
          <a:off x="144023" y="779461"/>
          <a:ext cx="2985169" cy="900492"/>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alibri" panose="020F0502020204030204"/>
              <a:ea typeface="+mn-ea"/>
              <a:cs typeface="+mn-cs"/>
            </a:rPr>
            <a:t>Divisione</a:t>
          </a:r>
        </a:p>
        <a:p>
          <a:pPr marL="0" lvl="0" indent="0" algn="ctr" defTabSz="711200">
            <a:lnSpc>
              <a:spcPct val="90000"/>
            </a:lnSpc>
            <a:spcBef>
              <a:spcPct val="0"/>
            </a:spcBef>
            <a:spcAft>
              <a:spcPct val="35000"/>
            </a:spcAft>
            <a:buNone/>
          </a:pPr>
          <a:r>
            <a:rPr lang="it-IT" sz="1600" b="1" kern="1200" dirty="0">
              <a:latin typeface="Calibri" panose="020F0502020204030204"/>
              <a:ea typeface="+mn-ea"/>
              <a:cs typeface="+mn-cs"/>
            </a:rPr>
            <a:t>«Gestione patrimonio e attraversamenti»</a:t>
          </a:r>
          <a:endParaRPr lang="it-IT" sz="1600" b="1" kern="1200" dirty="0"/>
        </a:p>
      </dsp:txBody>
      <dsp:txXfrm>
        <a:off x="187981" y="823419"/>
        <a:ext cx="2897253" cy="812576"/>
      </dsp:txXfrm>
    </dsp:sp>
    <dsp:sp modelId="{71F43BED-E9AD-4E73-ABDE-30BF73844459}">
      <dsp:nvSpPr>
        <dsp:cNvPr id="0" name=""/>
        <dsp:cNvSpPr/>
      </dsp:nvSpPr>
      <dsp:spPr>
        <a:xfrm>
          <a:off x="3313117" y="1852585"/>
          <a:ext cx="4726127" cy="1942956"/>
        </a:xfrm>
        <a:prstGeom prst="rightArrow">
          <a:avLst>
            <a:gd name="adj1" fmla="val 75000"/>
            <a:gd name="adj2" fmla="val 50000"/>
          </a:avLst>
        </a:prstGeom>
        <a:solidFill>
          <a:schemeClr val="l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77800" lvl="1" indent="-88900" algn="l" defTabSz="533400">
            <a:lnSpc>
              <a:spcPct val="100000"/>
            </a:lnSpc>
            <a:spcBef>
              <a:spcPct val="0"/>
            </a:spcBef>
            <a:spcAft>
              <a:spcPct val="15000"/>
            </a:spcAft>
            <a:buChar char="•"/>
          </a:pPr>
          <a:r>
            <a:rPr lang="it-IT" sz="1200" kern="1200" dirty="0"/>
            <a:t>Gestione circolazione ferroviaria</a:t>
          </a:r>
          <a:endParaRPr lang="it-IT" sz="1100" kern="1200" dirty="0"/>
        </a:p>
        <a:p>
          <a:pPr marL="177800" lvl="1" indent="-88900" algn="l" defTabSz="533400">
            <a:lnSpc>
              <a:spcPct val="100000"/>
            </a:lnSpc>
            <a:spcBef>
              <a:spcPct val="0"/>
            </a:spcBef>
            <a:spcAft>
              <a:spcPct val="15000"/>
            </a:spcAft>
            <a:buChar char="•"/>
          </a:pPr>
          <a:r>
            <a:rPr lang="it-IT" sz="1200" kern="1200" dirty="0"/>
            <a:t>Gestione armamento</a:t>
          </a:r>
        </a:p>
        <a:p>
          <a:pPr marL="177800" lvl="1" indent="-88900" algn="l" defTabSz="533400">
            <a:lnSpc>
              <a:spcPct val="100000"/>
            </a:lnSpc>
            <a:spcBef>
              <a:spcPct val="0"/>
            </a:spcBef>
            <a:spcAft>
              <a:spcPct val="15000"/>
            </a:spcAft>
            <a:buChar char="•"/>
          </a:pPr>
          <a:r>
            <a:rPr lang="it-IT" sz="1200" kern="1200" dirty="0"/>
            <a:t>Gestione opere civili</a:t>
          </a:r>
        </a:p>
        <a:p>
          <a:pPr marL="177800" lvl="1" indent="-88900" algn="l" defTabSz="533400">
            <a:lnSpc>
              <a:spcPct val="100000"/>
            </a:lnSpc>
            <a:spcBef>
              <a:spcPct val="0"/>
            </a:spcBef>
            <a:spcAft>
              <a:spcPct val="15000"/>
            </a:spcAft>
            <a:buChar char="•"/>
          </a:pPr>
          <a:r>
            <a:rPr lang="it-IT" sz="1200" kern="1200" dirty="0"/>
            <a:t>Gestione impianti di segnalamento, energia e TLC</a:t>
          </a:r>
        </a:p>
        <a:p>
          <a:pPr marL="177800" lvl="1" indent="-88900" algn="l" defTabSz="533400">
            <a:lnSpc>
              <a:spcPct val="100000"/>
            </a:lnSpc>
            <a:spcBef>
              <a:spcPct val="0"/>
            </a:spcBef>
            <a:spcAft>
              <a:spcPct val="15000"/>
            </a:spcAft>
            <a:buChar char="•"/>
          </a:pPr>
          <a:r>
            <a:rPr lang="it-IT" sz="1200" kern="1200" dirty="0"/>
            <a:t>Gestione sistemi  Informativi e tecnologie</a:t>
          </a:r>
        </a:p>
        <a:p>
          <a:pPr marL="177800" lvl="1" indent="-88900" algn="l" defTabSz="533400">
            <a:lnSpc>
              <a:spcPct val="100000"/>
            </a:lnSpc>
            <a:spcBef>
              <a:spcPct val="0"/>
            </a:spcBef>
            <a:spcAft>
              <a:spcPct val="15000"/>
            </a:spcAft>
            <a:buChar char="•"/>
          </a:pPr>
          <a:r>
            <a:rPr lang="it-IT" sz="1200" kern="1200" dirty="0">
              <a:solidFill>
                <a:schemeClr val="tx1"/>
              </a:solidFill>
            </a:rPr>
            <a:t>Gestione progetti (Supporto al RUP, autoproduzione; </a:t>
          </a:r>
          <a:r>
            <a:rPr lang="it-IT" sz="1200" kern="1200" dirty="0"/>
            <a:t>CCS e materiale rotabile</a:t>
          </a:r>
          <a:r>
            <a:rPr lang="it-IT" sz="1200" kern="1200" dirty="0">
              <a:solidFill>
                <a:schemeClr val="tx1"/>
              </a:solidFill>
            </a:rPr>
            <a:t>)</a:t>
          </a:r>
        </a:p>
      </dsp:txBody>
      <dsp:txXfrm>
        <a:off x="3313117" y="2095455"/>
        <a:ext cx="3997519" cy="1457217"/>
      </dsp:txXfrm>
    </dsp:sp>
    <dsp:sp modelId="{D30651E0-D218-4B42-990C-287ED0E0280A}">
      <dsp:nvSpPr>
        <dsp:cNvPr id="0" name=""/>
        <dsp:cNvSpPr/>
      </dsp:nvSpPr>
      <dsp:spPr>
        <a:xfrm>
          <a:off x="147863" y="2063987"/>
          <a:ext cx="2941414" cy="1478876"/>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b="1" kern="1200">
              <a:latin typeface="Calibri" panose="020F0502020204030204"/>
              <a:ea typeface="+mn-ea"/>
              <a:cs typeface="+mn-cs"/>
            </a:rPr>
            <a:t>Divisione</a:t>
          </a:r>
          <a:endParaRPr lang="it-IT" sz="1600" b="1" kern="1200" dirty="0">
            <a:latin typeface="Calibri" panose="020F0502020204030204"/>
            <a:ea typeface="+mn-ea"/>
            <a:cs typeface="+mn-cs"/>
          </a:endParaRPr>
        </a:p>
        <a:p>
          <a:pPr marL="0" lvl="0" indent="0" algn="ctr" defTabSz="711200">
            <a:lnSpc>
              <a:spcPct val="90000"/>
            </a:lnSpc>
            <a:spcBef>
              <a:spcPct val="0"/>
            </a:spcBef>
            <a:spcAft>
              <a:spcPct val="35000"/>
            </a:spcAft>
            <a:buNone/>
          </a:pPr>
          <a:r>
            <a:rPr lang="it-IT" sz="1600" b="1" kern="1200" dirty="0">
              <a:latin typeface="Calibri" panose="020F0502020204030204"/>
              <a:ea typeface="+mn-ea"/>
              <a:cs typeface="+mn-cs"/>
            </a:rPr>
            <a:t>«Infrastrutture»</a:t>
          </a:r>
          <a:endParaRPr lang="it-IT" sz="1600" b="1" kern="1200" dirty="0"/>
        </a:p>
      </dsp:txBody>
      <dsp:txXfrm>
        <a:off x="220056" y="2136180"/>
        <a:ext cx="2797028" cy="1334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5DB32-75BE-408D-B46A-DAA32F851A46}">
      <dsp:nvSpPr>
        <dsp:cNvPr id="0" name=""/>
        <dsp:cNvSpPr/>
      </dsp:nvSpPr>
      <dsp:spPr>
        <a:xfrm>
          <a:off x="618330" y="0"/>
          <a:ext cx="7007746" cy="1749072"/>
        </a:xfrm>
        <a:prstGeom prst="rightArrow">
          <a:avLst/>
        </a:prstGeom>
        <a:noFill/>
        <a:ln>
          <a:noFill/>
        </a:ln>
        <a:effectLst/>
      </dsp:spPr>
      <dsp:style>
        <a:lnRef idx="0">
          <a:scrgbClr r="0" g="0" b="0"/>
        </a:lnRef>
        <a:fillRef idx="1">
          <a:scrgbClr r="0" g="0" b="0"/>
        </a:fillRef>
        <a:effectRef idx="0">
          <a:scrgbClr r="0" g="0" b="0"/>
        </a:effectRef>
        <a:fontRef idx="minor"/>
      </dsp:style>
    </dsp:sp>
    <dsp:sp modelId="{CE0BB9D0-BF10-4AA4-84F0-5F978F28092A}">
      <dsp:nvSpPr>
        <dsp:cNvPr id="0" name=""/>
        <dsp:cNvSpPr/>
      </dsp:nvSpPr>
      <dsp:spPr>
        <a:xfrm>
          <a:off x="2314"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Direzione generale</a:t>
          </a:r>
        </a:p>
      </dsp:txBody>
      <dsp:txXfrm>
        <a:off x="36467" y="558874"/>
        <a:ext cx="808266" cy="631322"/>
      </dsp:txXfrm>
    </dsp:sp>
    <dsp:sp modelId="{00B1308A-5ED6-4B86-AF94-599D93522F5B}">
      <dsp:nvSpPr>
        <dsp:cNvPr id="0" name=""/>
        <dsp:cNvSpPr/>
      </dsp:nvSpPr>
      <dsp:spPr>
        <a:xfrm>
          <a:off x="922715"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a:t>Pianificazione </a:t>
          </a:r>
          <a:r>
            <a:rPr lang="it-IT" sz="700" kern="1200" dirty="0"/>
            <a:t>strategica </a:t>
          </a:r>
          <a:r>
            <a:rPr lang="it-IT" sz="700" kern="1200"/>
            <a:t>e finanziaria</a:t>
          </a:r>
          <a:endParaRPr lang="it-IT" sz="700" kern="1200" dirty="0"/>
        </a:p>
      </dsp:txBody>
      <dsp:txXfrm>
        <a:off x="956868" y="558874"/>
        <a:ext cx="808266" cy="631322"/>
      </dsp:txXfrm>
    </dsp:sp>
    <dsp:sp modelId="{68928B9D-144B-4A3D-9252-D19D9A126C01}">
      <dsp:nvSpPr>
        <dsp:cNvPr id="0" name=""/>
        <dsp:cNvSpPr/>
      </dsp:nvSpPr>
      <dsp:spPr>
        <a:xfrm>
          <a:off x="1843116"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Legale</a:t>
          </a:r>
        </a:p>
      </dsp:txBody>
      <dsp:txXfrm>
        <a:off x="1877269" y="558874"/>
        <a:ext cx="808266" cy="631322"/>
      </dsp:txXfrm>
    </dsp:sp>
    <dsp:sp modelId="{0E0019A9-2C6C-45CF-A43A-600786BEBC24}">
      <dsp:nvSpPr>
        <dsp:cNvPr id="0" name=""/>
        <dsp:cNvSpPr/>
      </dsp:nvSpPr>
      <dsp:spPr>
        <a:xfrm>
          <a:off x="2763517"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Gare</a:t>
          </a:r>
        </a:p>
      </dsp:txBody>
      <dsp:txXfrm>
        <a:off x="2797670" y="558874"/>
        <a:ext cx="808266" cy="631322"/>
      </dsp:txXfrm>
    </dsp:sp>
    <dsp:sp modelId="{C2344567-8179-4ACE-9D2E-0AD00D587AD7}">
      <dsp:nvSpPr>
        <dsp:cNvPr id="0" name=""/>
        <dsp:cNvSpPr/>
      </dsp:nvSpPr>
      <dsp:spPr>
        <a:xfrm>
          <a:off x="3683917"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Personale</a:t>
          </a:r>
        </a:p>
      </dsp:txBody>
      <dsp:txXfrm>
        <a:off x="3718070" y="558874"/>
        <a:ext cx="808266" cy="631322"/>
      </dsp:txXfrm>
    </dsp:sp>
    <dsp:sp modelId="{D768BFDA-1BA4-47E6-ACBD-87A94E682401}">
      <dsp:nvSpPr>
        <dsp:cNvPr id="0" name=""/>
        <dsp:cNvSpPr/>
      </dsp:nvSpPr>
      <dsp:spPr>
        <a:xfrm>
          <a:off x="4604318"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t>Contabilità e acquisti</a:t>
          </a:r>
        </a:p>
      </dsp:txBody>
      <dsp:txXfrm>
        <a:off x="4638471" y="558874"/>
        <a:ext cx="808266" cy="631322"/>
      </dsp:txXfrm>
    </dsp:sp>
    <dsp:sp modelId="{BA049E39-554B-4F5E-9DFE-DA7094E73C02}">
      <dsp:nvSpPr>
        <dsp:cNvPr id="0" name=""/>
        <dsp:cNvSpPr/>
      </dsp:nvSpPr>
      <dsp:spPr>
        <a:xfrm>
          <a:off x="5524719"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solidFill>
                <a:schemeClr val="tx1"/>
              </a:solidFill>
            </a:rPr>
            <a:t>Controllo di gestione</a:t>
          </a:r>
        </a:p>
      </dsp:txBody>
      <dsp:txXfrm>
        <a:off x="5558872" y="558874"/>
        <a:ext cx="808266" cy="631322"/>
      </dsp:txXfrm>
    </dsp:sp>
    <dsp:sp modelId="{F5B8DD55-44FB-45F7-A93E-C44ECAAC1248}">
      <dsp:nvSpPr>
        <dsp:cNvPr id="0" name=""/>
        <dsp:cNvSpPr/>
      </dsp:nvSpPr>
      <dsp:spPr>
        <a:xfrm>
          <a:off x="6445120"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err="1">
              <a:solidFill>
                <a:schemeClr val="tx1"/>
              </a:solidFill>
            </a:rPr>
            <a:t>Resp</a:t>
          </a:r>
          <a:r>
            <a:rPr lang="it-IT" sz="700" kern="1200" dirty="0">
              <a:solidFill>
                <a:schemeClr val="tx1"/>
              </a:solidFill>
            </a:rPr>
            <a:t>. Prevenzione Corruzione e Trasparenza, ODV, affari societari, protezione dati</a:t>
          </a:r>
        </a:p>
      </dsp:txBody>
      <dsp:txXfrm>
        <a:off x="6479273" y="558874"/>
        <a:ext cx="808266" cy="631322"/>
      </dsp:txXfrm>
    </dsp:sp>
    <dsp:sp modelId="{118D62AD-752B-40BE-8706-41263B0F560B}">
      <dsp:nvSpPr>
        <dsp:cNvPr id="0" name=""/>
        <dsp:cNvSpPr/>
      </dsp:nvSpPr>
      <dsp:spPr>
        <a:xfrm>
          <a:off x="7365521" y="524721"/>
          <a:ext cx="876572" cy="69962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it-IT" sz="700" kern="1200" dirty="0">
              <a:solidFill>
                <a:schemeClr val="tx1"/>
              </a:solidFill>
            </a:rPr>
            <a:t>Sicurezza di rete, prevenzione e protezione ambientale</a:t>
          </a:r>
        </a:p>
      </dsp:txBody>
      <dsp:txXfrm>
        <a:off x="7399674" y="558874"/>
        <a:ext cx="808266" cy="6313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2" y="9"/>
            <a:ext cx="3170907" cy="480676"/>
          </a:xfrm>
          <a:prstGeom prst="rect">
            <a:avLst/>
          </a:prstGeom>
          <a:noFill/>
          <a:ln w="9525">
            <a:noFill/>
            <a:miter lim="800000"/>
            <a:headEnd/>
            <a:tailEnd/>
          </a:ln>
          <a:effectLst/>
        </p:spPr>
        <p:txBody>
          <a:bodyPr vert="horz" wrap="square" lIns="90610" tIns="45306" rIns="90610" bIns="45306" numCol="1" anchor="t" anchorCtr="0" compatLnSpc="1">
            <a:prstTxWarp prst="textNoShape">
              <a:avLst/>
            </a:prstTxWarp>
          </a:bodyPr>
          <a:lstStyle>
            <a:lvl1pPr algn="l">
              <a:defRPr sz="1200" u="none">
                <a:latin typeface="Arial" charset="0"/>
              </a:defRPr>
            </a:lvl1pPr>
          </a:lstStyle>
          <a:p>
            <a:pPr>
              <a:defRPr/>
            </a:pPr>
            <a:endParaRPr lang="it-IT" dirty="0"/>
          </a:p>
        </p:txBody>
      </p:sp>
      <p:sp>
        <p:nvSpPr>
          <p:cNvPr id="59395" name="Rectangle 3"/>
          <p:cNvSpPr>
            <a:spLocks noGrp="1" noChangeArrowheads="1"/>
          </p:cNvSpPr>
          <p:nvPr>
            <p:ph type="dt" sz="quarter" idx="1"/>
          </p:nvPr>
        </p:nvSpPr>
        <p:spPr bwMode="auto">
          <a:xfrm>
            <a:off x="4144294" y="9"/>
            <a:ext cx="3170907" cy="480676"/>
          </a:xfrm>
          <a:prstGeom prst="rect">
            <a:avLst/>
          </a:prstGeom>
          <a:noFill/>
          <a:ln w="9525">
            <a:noFill/>
            <a:miter lim="800000"/>
            <a:headEnd/>
            <a:tailEnd/>
          </a:ln>
          <a:effectLst/>
        </p:spPr>
        <p:txBody>
          <a:bodyPr vert="horz" wrap="square" lIns="90610" tIns="45306" rIns="90610" bIns="45306" numCol="1" anchor="t" anchorCtr="0" compatLnSpc="1">
            <a:prstTxWarp prst="textNoShape">
              <a:avLst/>
            </a:prstTxWarp>
          </a:bodyPr>
          <a:lstStyle>
            <a:lvl1pPr algn="r">
              <a:defRPr sz="1200" u="none">
                <a:latin typeface="Arial" charset="0"/>
              </a:defRPr>
            </a:lvl1pPr>
          </a:lstStyle>
          <a:p>
            <a:pPr>
              <a:defRPr/>
            </a:pPr>
            <a:endParaRPr lang="it-IT" dirty="0"/>
          </a:p>
        </p:txBody>
      </p:sp>
      <p:sp>
        <p:nvSpPr>
          <p:cNvPr id="59396" name="Rectangle 4"/>
          <p:cNvSpPr>
            <a:spLocks noGrp="1" noChangeArrowheads="1"/>
          </p:cNvSpPr>
          <p:nvPr>
            <p:ph type="ftr" sz="quarter" idx="2"/>
          </p:nvPr>
        </p:nvSpPr>
        <p:spPr bwMode="auto">
          <a:xfrm>
            <a:off x="2" y="9120534"/>
            <a:ext cx="3170907" cy="480675"/>
          </a:xfrm>
          <a:prstGeom prst="rect">
            <a:avLst/>
          </a:prstGeom>
          <a:noFill/>
          <a:ln w="9525">
            <a:noFill/>
            <a:miter lim="800000"/>
            <a:headEnd/>
            <a:tailEnd/>
          </a:ln>
          <a:effectLst/>
        </p:spPr>
        <p:txBody>
          <a:bodyPr vert="horz" wrap="square" lIns="90610" tIns="45306" rIns="90610" bIns="45306" numCol="1" anchor="b" anchorCtr="0" compatLnSpc="1">
            <a:prstTxWarp prst="textNoShape">
              <a:avLst/>
            </a:prstTxWarp>
          </a:bodyPr>
          <a:lstStyle>
            <a:lvl1pPr algn="l">
              <a:defRPr sz="1200" u="none">
                <a:latin typeface="Arial" charset="0"/>
              </a:defRPr>
            </a:lvl1pPr>
          </a:lstStyle>
          <a:p>
            <a:pPr>
              <a:defRPr/>
            </a:pPr>
            <a:endParaRPr lang="it-IT" dirty="0"/>
          </a:p>
        </p:txBody>
      </p:sp>
      <p:sp>
        <p:nvSpPr>
          <p:cNvPr id="59397" name="Rectangle 5"/>
          <p:cNvSpPr>
            <a:spLocks noGrp="1" noChangeArrowheads="1"/>
          </p:cNvSpPr>
          <p:nvPr>
            <p:ph type="sldNum" sz="quarter" idx="3"/>
          </p:nvPr>
        </p:nvSpPr>
        <p:spPr bwMode="auto">
          <a:xfrm>
            <a:off x="4144294" y="9120534"/>
            <a:ext cx="3170907" cy="480675"/>
          </a:xfrm>
          <a:prstGeom prst="rect">
            <a:avLst/>
          </a:prstGeom>
          <a:noFill/>
          <a:ln w="9525">
            <a:noFill/>
            <a:miter lim="800000"/>
            <a:headEnd/>
            <a:tailEnd/>
          </a:ln>
          <a:effectLst/>
        </p:spPr>
        <p:txBody>
          <a:bodyPr vert="horz" wrap="square" lIns="90610" tIns="45306" rIns="90610" bIns="45306" numCol="1" anchor="b" anchorCtr="0" compatLnSpc="1">
            <a:prstTxWarp prst="textNoShape">
              <a:avLst/>
            </a:prstTxWarp>
          </a:bodyPr>
          <a:lstStyle>
            <a:lvl1pPr algn="r">
              <a:defRPr sz="1200" u="none">
                <a:latin typeface="Arial" charset="0"/>
              </a:defRPr>
            </a:lvl1pPr>
          </a:lstStyle>
          <a:p>
            <a:pPr>
              <a:defRPr/>
            </a:pPr>
            <a:fld id="{A2E3F22E-AD09-4637-9C08-0A7CC557D1E4}" type="slidenum">
              <a:rPr lang="it-IT"/>
              <a:pPr>
                <a:defRPr/>
              </a:pPr>
              <a:t>‹N›</a:t>
            </a:fld>
            <a:endParaRPr lang="it-IT" dirty="0"/>
          </a:p>
        </p:txBody>
      </p:sp>
    </p:spTree>
    <p:extLst>
      <p:ext uri="{BB962C8B-B14F-4D97-AF65-F5344CB8AC3E}">
        <p14:creationId xmlns:p14="http://schemas.microsoft.com/office/powerpoint/2010/main" val="134455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hdr" sz="quarter"/>
          </p:nvPr>
        </p:nvSpPr>
        <p:spPr bwMode="auto">
          <a:xfrm>
            <a:off x="1" y="16"/>
            <a:ext cx="3136081" cy="445353"/>
          </a:xfrm>
          <a:prstGeom prst="rect">
            <a:avLst/>
          </a:prstGeom>
          <a:noFill/>
          <a:ln w="9525">
            <a:noFill/>
            <a:miter lim="800000"/>
            <a:headEnd/>
            <a:tailEnd/>
          </a:ln>
          <a:effectLst/>
        </p:spPr>
        <p:txBody>
          <a:bodyPr vert="horz" wrap="square" lIns="90610" tIns="45306" rIns="90610" bIns="45306" numCol="1" anchor="t" anchorCtr="0" compatLnSpc="1">
            <a:prstTxWarp prst="textNoShape">
              <a:avLst/>
            </a:prstTxWarp>
          </a:bodyPr>
          <a:lstStyle>
            <a:lvl1pPr algn="l">
              <a:defRPr sz="1200">
                <a:latin typeface="Arial" charset="0"/>
              </a:defRPr>
            </a:lvl1pPr>
          </a:lstStyle>
          <a:p>
            <a:pPr>
              <a:defRPr/>
            </a:pPr>
            <a:endParaRPr lang="it-IT" dirty="0"/>
          </a:p>
        </p:txBody>
      </p:sp>
      <p:sp>
        <p:nvSpPr>
          <p:cNvPr id="428035" name="Rectangle 3"/>
          <p:cNvSpPr>
            <a:spLocks noGrp="1" noChangeArrowheads="1"/>
          </p:cNvSpPr>
          <p:nvPr>
            <p:ph type="dt" idx="1"/>
          </p:nvPr>
        </p:nvSpPr>
        <p:spPr bwMode="auto">
          <a:xfrm>
            <a:off x="4125150" y="16"/>
            <a:ext cx="3219662" cy="445353"/>
          </a:xfrm>
          <a:prstGeom prst="rect">
            <a:avLst/>
          </a:prstGeom>
          <a:noFill/>
          <a:ln w="9525">
            <a:noFill/>
            <a:miter lim="800000"/>
            <a:headEnd/>
            <a:tailEnd/>
          </a:ln>
          <a:effectLst/>
        </p:spPr>
        <p:txBody>
          <a:bodyPr vert="horz" wrap="square" lIns="90610" tIns="45306" rIns="90610" bIns="45306" numCol="1" anchor="t" anchorCtr="0" compatLnSpc="1">
            <a:prstTxWarp prst="textNoShape">
              <a:avLst/>
            </a:prstTxWarp>
          </a:bodyPr>
          <a:lstStyle>
            <a:lvl1pPr algn="r">
              <a:defRPr sz="1200">
                <a:latin typeface="Arial" charset="0"/>
              </a:defRPr>
            </a:lvl1pPr>
          </a:lstStyle>
          <a:p>
            <a:pPr>
              <a:defRPr/>
            </a:pPr>
            <a:endParaRPr lang="it-IT" dirty="0"/>
          </a:p>
        </p:txBody>
      </p:sp>
      <p:sp>
        <p:nvSpPr>
          <p:cNvPr id="175108" name="Rectangle 4"/>
          <p:cNvSpPr>
            <a:spLocks noGrp="1" noRot="1" noChangeAspect="1" noChangeArrowheads="1" noTextEdit="1"/>
          </p:cNvSpPr>
          <p:nvPr>
            <p:ph type="sldImg" idx="2"/>
          </p:nvPr>
        </p:nvSpPr>
        <p:spPr bwMode="auto">
          <a:xfrm>
            <a:off x="1295400" y="739775"/>
            <a:ext cx="4746625" cy="3560763"/>
          </a:xfrm>
          <a:prstGeom prst="rect">
            <a:avLst/>
          </a:prstGeom>
          <a:noFill/>
          <a:ln w="9525">
            <a:solidFill>
              <a:srgbClr val="000000"/>
            </a:solidFill>
            <a:miter lim="800000"/>
            <a:headEnd/>
            <a:tailEnd/>
          </a:ln>
        </p:spPr>
      </p:sp>
      <p:sp>
        <p:nvSpPr>
          <p:cNvPr id="428037" name="Rectangle 5"/>
          <p:cNvSpPr>
            <a:spLocks noGrp="1" noChangeArrowheads="1"/>
          </p:cNvSpPr>
          <p:nvPr>
            <p:ph type="body" sz="quarter" idx="3"/>
          </p:nvPr>
        </p:nvSpPr>
        <p:spPr bwMode="auto">
          <a:xfrm>
            <a:off x="989074" y="4596356"/>
            <a:ext cx="5366685" cy="4301496"/>
          </a:xfrm>
          <a:prstGeom prst="rect">
            <a:avLst/>
          </a:prstGeom>
          <a:noFill/>
          <a:ln w="9525">
            <a:noFill/>
            <a:miter lim="800000"/>
            <a:headEnd/>
            <a:tailEnd/>
          </a:ln>
          <a:effectLst/>
        </p:spPr>
        <p:txBody>
          <a:bodyPr vert="horz" wrap="square" lIns="90610" tIns="45306" rIns="90610" bIns="45306"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28038" name="Rectangle 6"/>
          <p:cNvSpPr>
            <a:spLocks noGrp="1" noChangeArrowheads="1"/>
          </p:cNvSpPr>
          <p:nvPr>
            <p:ph type="ftr" sz="quarter" idx="4"/>
          </p:nvPr>
        </p:nvSpPr>
        <p:spPr bwMode="auto">
          <a:xfrm>
            <a:off x="1" y="9120542"/>
            <a:ext cx="3136081" cy="445353"/>
          </a:xfrm>
          <a:prstGeom prst="rect">
            <a:avLst/>
          </a:prstGeom>
          <a:noFill/>
          <a:ln w="9525">
            <a:noFill/>
            <a:miter lim="800000"/>
            <a:headEnd/>
            <a:tailEnd/>
          </a:ln>
          <a:effectLst/>
        </p:spPr>
        <p:txBody>
          <a:bodyPr vert="horz" wrap="square" lIns="90610" tIns="45306" rIns="90610" bIns="45306" numCol="1" anchor="b" anchorCtr="0" compatLnSpc="1">
            <a:prstTxWarp prst="textNoShape">
              <a:avLst/>
            </a:prstTxWarp>
          </a:bodyPr>
          <a:lstStyle>
            <a:lvl1pPr algn="l">
              <a:defRPr sz="1200">
                <a:latin typeface="Arial" charset="0"/>
              </a:defRPr>
            </a:lvl1pPr>
          </a:lstStyle>
          <a:p>
            <a:pPr>
              <a:defRPr/>
            </a:pPr>
            <a:endParaRPr lang="it-IT" dirty="0"/>
          </a:p>
        </p:txBody>
      </p:sp>
      <p:sp>
        <p:nvSpPr>
          <p:cNvPr id="428039" name="Rectangle 7"/>
          <p:cNvSpPr>
            <a:spLocks noGrp="1" noChangeArrowheads="1"/>
          </p:cNvSpPr>
          <p:nvPr>
            <p:ph type="sldNum" sz="quarter" idx="5"/>
          </p:nvPr>
        </p:nvSpPr>
        <p:spPr bwMode="auto">
          <a:xfrm>
            <a:off x="4125150" y="9120542"/>
            <a:ext cx="3219662" cy="445353"/>
          </a:xfrm>
          <a:prstGeom prst="rect">
            <a:avLst/>
          </a:prstGeom>
          <a:noFill/>
          <a:ln w="9525">
            <a:noFill/>
            <a:miter lim="800000"/>
            <a:headEnd/>
            <a:tailEnd/>
          </a:ln>
          <a:effectLst/>
        </p:spPr>
        <p:txBody>
          <a:bodyPr vert="horz" wrap="square" lIns="90610" tIns="45306" rIns="90610" bIns="45306" numCol="1" anchor="b" anchorCtr="0" compatLnSpc="1">
            <a:prstTxWarp prst="textNoShape">
              <a:avLst/>
            </a:prstTxWarp>
          </a:bodyPr>
          <a:lstStyle>
            <a:lvl1pPr algn="r">
              <a:defRPr sz="1200">
                <a:latin typeface="Arial" charset="0"/>
              </a:defRPr>
            </a:lvl1pPr>
          </a:lstStyle>
          <a:p>
            <a:pPr>
              <a:defRPr/>
            </a:pPr>
            <a:fld id="{EC62DF0D-253D-40ED-AACE-77D1B3DB3FEE}" type="slidenum">
              <a:rPr lang="it-IT"/>
              <a:pPr>
                <a:defRPr/>
              </a:pPr>
              <a:t>‹N›</a:t>
            </a:fld>
            <a:endParaRPr lang="it-IT" dirty="0"/>
          </a:p>
        </p:txBody>
      </p:sp>
    </p:spTree>
    <p:extLst>
      <p:ext uri="{BB962C8B-B14F-4D97-AF65-F5344CB8AC3E}">
        <p14:creationId xmlns:p14="http://schemas.microsoft.com/office/powerpoint/2010/main" val="556788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egnaposto immagine diapositiva 1"/>
          <p:cNvSpPr>
            <a:spLocks noGrp="1" noRot="1" noChangeAspect="1" noTextEdit="1"/>
          </p:cNvSpPr>
          <p:nvPr>
            <p:ph type="sldImg"/>
          </p:nvPr>
        </p:nvSpPr>
        <p:spPr>
          <a:ln/>
        </p:spPr>
      </p:sp>
      <p:sp>
        <p:nvSpPr>
          <p:cNvPr id="176131" name="Segnaposto note 2"/>
          <p:cNvSpPr>
            <a:spLocks noGrp="1"/>
          </p:cNvSpPr>
          <p:nvPr>
            <p:ph type="body" idx="1"/>
          </p:nvPr>
        </p:nvSpPr>
        <p:spPr>
          <a:noFill/>
          <a:ln/>
        </p:spPr>
        <p:txBody>
          <a:bodyPr/>
          <a:lstStyle/>
          <a:p>
            <a:pPr eaLnBrk="1" hangingPunct="1"/>
            <a:endParaRPr lang="it-IT" dirty="0"/>
          </a:p>
        </p:txBody>
      </p:sp>
      <p:sp>
        <p:nvSpPr>
          <p:cNvPr id="176132" name="Segnaposto numero diapositiva 3"/>
          <p:cNvSpPr>
            <a:spLocks noGrp="1"/>
          </p:cNvSpPr>
          <p:nvPr>
            <p:ph type="sldNum" sz="quarter" idx="5"/>
          </p:nvPr>
        </p:nvSpPr>
        <p:spPr>
          <a:noFill/>
        </p:spPr>
        <p:txBody>
          <a:bodyPr/>
          <a:lstStyle/>
          <a:p>
            <a:fld id="{583B474C-AF41-4860-B51E-98E8F018D8C4}" type="slidenum">
              <a:rPr lang="it-IT" smtClean="0">
                <a:latin typeface="Arial" pitchFamily="34" charset="0"/>
              </a:rPr>
              <a:pPr/>
              <a:t>1</a:t>
            </a:fld>
            <a:endParaRPr lang="it-IT" dirty="0">
              <a:latin typeface="Arial" pitchFamily="34" charset="0"/>
            </a:endParaRPr>
          </a:p>
        </p:txBody>
      </p:sp>
    </p:spTree>
    <p:extLst>
      <p:ext uri="{BB962C8B-B14F-4D97-AF65-F5344CB8AC3E}">
        <p14:creationId xmlns:p14="http://schemas.microsoft.com/office/powerpoint/2010/main" val="331229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endParaRPr lang="it-IT"/>
          </a:p>
        </p:txBody>
      </p:sp>
      <p:sp>
        <p:nvSpPr>
          <p:cNvPr id="62467" name="Rectangle 4"/>
          <p:cNvSpPr>
            <a:spLocks noGrp="1" noChangeArrowheads="1"/>
          </p:cNvSpPr>
          <p:nvPr>
            <p:ph type="ftr" sz="quarter" idx="4"/>
          </p:nvPr>
        </p:nvSpPr>
        <p:spPr>
          <a:noFill/>
          <a:ln>
            <a:miter lim="800000"/>
            <a:headEnd/>
            <a:tailEnd/>
          </a:ln>
        </p:spPr>
        <p:txBody>
          <a:bodyPr/>
          <a:lstStyle/>
          <a:p>
            <a:endParaRPr lang="it-IT"/>
          </a:p>
        </p:txBody>
      </p:sp>
      <p:sp>
        <p:nvSpPr>
          <p:cNvPr id="62468" name="Rectangle 5"/>
          <p:cNvSpPr>
            <a:spLocks noGrp="1" noChangeArrowheads="1"/>
          </p:cNvSpPr>
          <p:nvPr>
            <p:ph type="sldNum" sz="quarter" idx="5"/>
          </p:nvPr>
        </p:nvSpPr>
        <p:spPr>
          <a:noFill/>
          <a:ln>
            <a:miter lim="800000"/>
            <a:headEnd/>
            <a:tailEnd/>
          </a:ln>
        </p:spPr>
        <p:txBody>
          <a:bodyPr/>
          <a:lstStyle/>
          <a:p>
            <a:fld id="{6722403E-AACE-41BF-A095-E199414DAA2F}" type="slidenum">
              <a:rPr lang="en-US" smtClean="0"/>
              <a:pPr/>
              <a:t>2</a:t>
            </a:fld>
            <a:endParaRPr lang="en-US"/>
          </a:p>
        </p:txBody>
      </p:sp>
      <p:sp>
        <p:nvSpPr>
          <p:cNvPr id="62469" name="Rectangle 2"/>
          <p:cNvSpPr>
            <a:spLocks noGrp="1" noRot="1" noChangeAspect="1" noChangeArrowheads="1" noTextEdit="1"/>
          </p:cNvSpPr>
          <p:nvPr>
            <p:ph type="sldImg"/>
          </p:nvPr>
        </p:nvSpPr>
        <p:spPr>
          <a:xfrm>
            <a:off x="3705225" y="500063"/>
            <a:ext cx="3271838" cy="2454275"/>
          </a:xfrm>
          <a:ln w="12700" cap="flat">
            <a:solidFill>
              <a:schemeClr val="tx1"/>
            </a:solidFill>
          </a:ln>
        </p:spPr>
      </p:sp>
      <p:sp>
        <p:nvSpPr>
          <p:cNvPr id="62470" name="Rectangle 3"/>
          <p:cNvSpPr>
            <a:spLocks noGrp="1" noChangeArrowheads="1"/>
          </p:cNvSpPr>
          <p:nvPr>
            <p:ph type="body" idx="1"/>
          </p:nvPr>
        </p:nvSpPr>
        <p:spPr bwMode="auto">
          <a:xfrm>
            <a:off x="1424773" y="3123119"/>
            <a:ext cx="7832834" cy="2958822"/>
          </a:xfrm>
          <a:prstGeom prst="rect">
            <a:avLst/>
          </a:prstGeom>
          <a:noFill/>
          <a:ln>
            <a:miter lim="800000"/>
            <a:headEnd/>
            <a:tailEnd/>
          </a:ln>
        </p:spPr>
        <p:txBody>
          <a:bodyPr lIns="92197" tIns="46908" rIns="92197" bIns="46908"/>
          <a:lstStyle/>
          <a:p>
            <a:endParaRPr lang="it-IT" dirty="0"/>
          </a:p>
        </p:txBody>
      </p:sp>
    </p:spTree>
    <p:extLst>
      <p:ext uri="{BB962C8B-B14F-4D97-AF65-F5344CB8AC3E}">
        <p14:creationId xmlns:p14="http://schemas.microsoft.com/office/powerpoint/2010/main" val="386041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endParaRPr lang="it-IT"/>
          </a:p>
        </p:txBody>
      </p:sp>
      <p:sp>
        <p:nvSpPr>
          <p:cNvPr id="62467" name="Rectangle 4"/>
          <p:cNvSpPr>
            <a:spLocks noGrp="1" noChangeArrowheads="1"/>
          </p:cNvSpPr>
          <p:nvPr>
            <p:ph type="ftr" sz="quarter" idx="4"/>
          </p:nvPr>
        </p:nvSpPr>
        <p:spPr>
          <a:noFill/>
          <a:ln>
            <a:miter lim="800000"/>
            <a:headEnd/>
            <a:tailEnd/>
          </a:ln>
        </p:spPr>
        <p:txBody>
          <a:bodyPr/>
          <a:lstStyle/>
          <a:p>
            <a:endParaRPr lang="it-IT"/>
          </a:p>
        </p:txBody>
      </p:sp>
      <p:sp>
        <p:nvSpPr>
          <p:cNvPr id="62468" name="Rectangle 5"/>
          <p:cNvSpPr>
            <a:spLocks noGrp="1" noChangeArrowheads="1"/>
          </p:cNvSpPr>
          <p:nvPr>
            <p:ph type="sldNum" sz="quarter" idx="5"/>
          </p:nvPr>
        </p:nvSpPr>
        <p:spPr>
          <a:noFill/>
          <a:ln>
            <a:miter lim="800000"/>
            <a:headEnd/>
            <a:tailEnd/>
          </a:ln>
        </p:spPr>
        <p:txBody>
          <a:bodyPr/>
          <a:lstStyle/>
          <a:p>
            <a:fld id="{6722403E-AACE-41BF-A095-E199414DAA2F}" type="slidenum">
              <a:rPr lang="en-US" smtClean="0"/>
              <a:pPr/>
              <a:t>4</a:t>
            </a:fld>
            <a:endParaRPr lang="en-US"/>
          </a:p>
        </p:txBody>
      </p:sp>
      <p:sp>
        <p:nvSpPr>
          <p:cNvPr id="62469" name="Rectangle 2"/>
          <p:cNvSpPr>
            <a:spLocks noGrp="1" noRot="1" noChangeAspect="1" noChangeArrowheads="1" noTextEdit="1"/>
          </p:cNvSpPr>
          <p:nvPr>
            <p:ph type="sldImg"/>
          </p:nvPr>
        </p:nvSpPr>
        <p:spPr>
          <a:xfrm>
            <a:off x="3705225" y="500063"/>
            <a:ext cx="3271838" cy="2454275"/>
          </a:xfrm>
          <a:ln w="12700" cap="flat">
            <a:solidFill>
              <a:schemeClr val="tx1"/>
            </a:solidFill>
          </a:ln>
        </p:spPr>
      </p:sp>
      <p:sp>
        <p:nvSpPr>
          <p:cNvPr id="62470" name="Rectangle 3"/>
          <p:cNvSpPr>
            <a:spLocks noGrp="1" noChangeArrowheads="1"/>
          </p:cNvSpPr>
          <p:nvPr>
            <p:ph type="body" idx="1"/>
          </p:nvPr>
        </p:nvSpPr>
        <p:spPr bwMode="auto">
          <a:xfrm>
            <a:off x="1424773" y="3123119"/>
            <a:ext cx="7832834" cy="2958822"/>
          </a:xfrm>
          <a:prstGeom prst="rect">
            <a:avLst/>
          </a:prstGeom>
          <a:noFill/>
          <a:ln>
            <a:miter lim="800000"/>
            <a:headEnd/>
            <a:tailEnd/>
          </a:ln>
        </p:spPr>
        <p:txBody>
          <a:bodyPr lIns="92197" tIns="46908" rIns="92197" bIns="46908"/>
          <a:lstStyle/>
          <a:p>
            <a:endParaRPr lang="it-IT" dirty="0"/>
          </a:p>
        </p:txBody>
      </p:sp>
    </p:spTree>
    <p:extLst>
      <p:ext uri="{BB962C8B-B14F-4D97-AF65-F5344CB8AC3E}">
        <p14:creationId xmlns:p14="http://schemas.microsoft.com/office/powerpoint/2010/main" val="56951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endParaRPr lang="it-IT"/>
          </a:p>
        </p:txBody>
      </p:sp>
      <p:sp>
        <p:nvSpPr>
          <p:cNvPr id="62467" name="Rectangle 4"/>
          <p:cNvSpPr>
            <a:spLocks noGrp="1" noChangeArrowheads="1"/>
          </p:cNvSpPr>
          <p:nvPr>
            <p:ph type="ftr" sz="quarter" idx="4"/>
          </p:nvPr>
        </p:nvSpPr>
        <p:spPr>
          <a:noFill/>
          <a:ln>
            <a:miter lim="800000"/>
            <a:headEnd/>
            <a:tailEnd/>
          </a:ln>
        </p:spPr>
        <p:txBody>
          <a:bodyPr/>
          <a:lstStyle/>
          <a:p>
            <a:endParaRPr lang="it-IT"/>
          </a:p>
        </p:txBody>
      </p:sp>
      <p:sp>
        <p:nvSpPr>
          <p:cNvPr id="62468" name="Rectangle 5"/>
          <p:cNvSpPr>
            <a:spLocks noGrp="1" noChangeArrowheads="1"/>
          </p:cNvSpPr>
          <p:nvPr>
            <p:ph type="sldNum" sz="quarter" idx="5"/>
          </p:nvPr>
        </p:nvSpPr>
        <p:spPr>
          <a:noFill/>
          <a:ln>
            <a:miter lim="800000"/>
            <a:headEnd/>
            <a:tailEnd/>
          </a:ln>
        </p:spPr>
        <p:txBody>
          <a:bodyPr/>
          <a:lstStyle/>
          <a:p>
            <a:fld id="{6722403E-AACE-41BF-A095-E199414DAA2F}" type="slidenum">
              <a:rPr lang="en-US" smtClean="0"/>
              <a:pPr/>
              <a:t>16</a:t>
            </a:fld>
            <a:endParaRPr lang="en-US"/>
          </a:p>
        </p:txBody>
      </p:sp>
      <p:sp>
        <p:nvSpPr>
          <p:cNvPr id="62469" name="Rectangle 2"/>
          <p:cNvSpPr>
            <a:spLocks noGrp="1" noRot="1" noChangeAspect="1" noChangeArrowheads="1" noTextEdit="1"/>
          </p:cNvSpPr>
          <p:nvPr>
            <p:ph type="sldImg"/>
          </p:nvPr>
        </p:nvSpPr>
        <p:spPr>
          <a:xfrm>
            <a:off x="3705225" y="500063"/>
            <a:ext cx="3271838" cy="2454275"/>
          </a:xfrm>
          <a:ln w="12700" cap="flat">
            <a:solidFill>
              <a:schemeClr val="tx1"/>
            </a:solidFill>
          </a:ln>
        </p:spPr>
      </p:sp>
      <p:sp>
        <p:nvSpPr>
          <p:cNvPr id="62470" name="Rectangle 3"/>
          <p:cNvSpPr>
            <a:spLocks noGrp="1" noChangeArrowheads="1"/>
          </p:cNvSpPr>
          <p:nvPr>
            <p:ph type="body" idx="1"/>
          </p:nvPr>
        </p:nvSpPr>
        <p:spPr bwMode="auto">
          <a:xfrm>
            <a:off x="1424773" y="3123119"/>
            <a:ext cx="7832834" cy="2958822"/>
          </a:xfrm>
          <a:prstGeom prst="rect">
            <a:avLst/>
          </a:prstGeom>
          <a:noFill/>
          <a:ln>
            <a:miter lim="800000"/>
            <a:headEnd/>
            <a:tailEnd/>
          </a:ln>
        </p:spPr>
        <p:txBody>
          <a:bodyPr lIns="92197" tIns="46908" rIns="92197" bIns="46908"/>
          <a:lstStyle/>
          <a:p>
            <a:endParaRPr lang="it-IT" dirty="0"/>
          </a:p>
        </p:txBody>
      </p:sp>
    </p:spTree>
    <p:extLst>
      <p:ext uri="{BB962C8B-B14F-4D97-AF65-F5344CB8AC3E}">
        <p14:creationId xmlns:p14="http://schemas.microsoft.com/office/powerpoint/2010/main" val="19373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endParaRPr lang="it-IT"/>
          </a:p>
        </p:txBody>
      </p:sp>
      <p:sp>
        <p:nvSpPr>
          <p:cNvPr id="62467" name="Rectangle 4"/>
          <p:cNvSpPr>
            <a:spLocks noGrp="1" noChangeArrowheads="1"/>
          </p:cNvSpPr>
          <p:nvPr>
            <p:ph type="ftr" sz="quarter" idx="4"/>
          </p:nvPr>
        </p:nvSpPr>
        <p:spPr>
          <a:noFill/>
          <a:ln>
            <a:miter lim="800000"/>
            <a:headEnd/>
            <a:tailEnd/>
          </a:ln>
        </p:spPr>
        <p:txBody>
          <a:bodyPr/>
          <a:lstStyle/>
          <a:p>
            <a:endParaRPr lang="it-IT"/>
          </a:p>
        </p:txBody>
      </p:sp>
      <p:sp>
        <p:nvSpPr>
          <p:cNvPr id="62468" name="Rectangle 5"/>
          <p:cNvSpPr>
            <a:spLocks noGrp="1" noChangeArrowheads="1"/>
          </p:cNvSpPr>
          <p:nvPr>
            <p:ph type="sldNum" sz="quarter" idx="5"/>
          </p:nvPr>
        </p:nvSpPr>
        <p:spPr>
          <a:noFill/>
          <a:ln>
            <a:miter lim="800000"/>
            <a:headEnd/>
            <a:tailEnd/>
          </a:ln>
        </p:spPr>
        <p:txBody>
          <a:bodyPr/>
          <a:lstStyle/>
          <a:p>
            <a:fld id="{6722403E-AACE-41BF-A095-E199414DAA2F}" type="slidenum">
              <a:rPr lang="en-US" smtClean="0"/>
              <a:pPr/>
              <a:t>26</a:t>
            </a:fld>
            <a:endParaRPr lang="en-US"/>
          </a:p>
        </p:txBody>
      </p:sp>
      <p:sp>
        <p:nvSpPr>
          <p:cNvPr id="62469" name="Rectangle 2"/>
          <p:cNvSpPr>
            <a:spLocks noGrp="1" noRot="1" noChangeAspect="1" noChangeArrowheads="1" noTextEdit="1"/>
          </p:cNvSpPr>
          <p:nvPr>
            <p:ph type="sldImg"/>
          </p:nvPr>
        </p:nvSpPr>
        <p:spPr>
          <a:xfrm>
            <a:off x="3705225" y="500063"/>
            <a:ext cx="3271838" cy="2454275"/>
          </a:xfrm>
          <a:ln w="12700" cap="flat">
            <a:solidFill>
              <a:schemeClr val="tx1"/>
            </a:solidFill>
          </a:ln>
        </p:spPr>
      </p:sp>
      <p:sp>
        <p:nvSpPr>
          <p:cNvPr id="62470" name="Rectangle 3"/>
          <p:cNvSpPr>
            <a:spLocks noGrp="1" noChangeArrowheads="1"/>
          </p:cNvSpPr>
          <p:nvPr>
            <p:ph type="body" idx="1"/>
          </p:nvPr>
        </p:nvSpPr>
        <p:spPr bwMode="auto">
          <a:xfrm>
            <a:off x="1424773" y="3123119"/>
            <a:ext cx="7832834" cy="2958822"/>
          </a:xfrm>
          <a:prstGeom prst="rect">
            <a:avLst/>
          </a:prstGeom>
          <a:noFill/>
          <a:ln>
            <a:miter lim="800000"/>
            <a:headEnd/>
            <a:tailEnd/>
          </a:ln>
        </p:spPr>
        <p:txBody>
          <a:bodyPr lIns="92197" tIns="46908" rIns="92197" bIns="46908"/>
          <a:lstStyle/>
          <a:p>
            <a:endParaRPr lang="it-IT" dirty="0"/>
          </a:p>
        </p:txBody>
      </p:sp>
    </p:spTree>
    <p:extLst>
      <p:ext uri="{BB962C8B-B14F-4D97-AF65-F5344CB8AC3E}">
        <p14:creationId xmlns:p14="http://schemas.microsoft.com/office/powerpoint/2010/main" val="127936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egnaposto immagine diapositiva 1"/>
          <p:cNvSpPr>
            <a:spLocks noGrp="1" noRot="1" noChangeAspect="1" noTextEdit="1"/>
          </p:cNvSpPr>
          <p:nvPr>
            <p:ph type="sldImg"/>
          </p:nvPr>
        </p:nvSpPr>
        <p:spPr>
          <a:ln/>
        </p:spPr>
      </p:sp>
      <p:sp>
        <p:nvSpPr>
          <p:cNvPr id="176131" name="Segnaposto note 2"/>
          <p:cNvSpPr>
            <a:spLocks noGrp="1"/>
          </p:cNvSpPr>
          <p:nvPr>
            <p:ph type="body" idx="1"/>
          </p:nvPr>
        </p:nvSpPr>
        <p:spPr>
          <a:noFill/>
          <a:ln/>
        </p:spPr>
        <p:txBody>
          <a:bodyPr/>
          <a:lstStyle/>
          <a:p>
            <a:pPr eaLnBrk="1" hangingPunct="1"/>
            <a:endParaRPr lang="it-IT" dirty="0"/>
          </a:p>
        </p:txBody>
      </p:sp>
      <p:sp>
        <p:nvSpPr>
          <p:cNvPr id="176132" name="Segnaposto numero diapositiva 3"/>
          <p:cNvSpPr>
            <a:spLocks noGrp="1"/>
          </p:cNvSpPr>
          <p:nvPr>
            <p:ph type="sldNum" sz="quarter" idx="5"/>
          </p:nvPr>
        </p:nvSpPr>
        <p:spPr>
          <a:noFill/>
        </p:spPr>
        <p:txBody>
          <a:bodyPr/>
          <a:lstStyle/>
          <a:p>
            <a:fld id="{583B474C-AF41-4860-B51E-98E8F018D8C4}" type="slidenum">
              <a:rPr lang="it-IT" smtClean="0">
                <a:latin typeface="Arial" pitchFamily="34" charset="0"/>
              </a:rPr>
              <a:pPr/>
              <a:t>31</a:t>
            </a:fld>
            <a:endParaRPr lang="it-IT" dirty="0">
              <a:latin typeface="Arial" pitchFamily="34" charset="0"/>
            </a:endParaRPr>
          </a:p>
        </p:txBody>
      </p:sp>
    </p:spTree>
    <p:extLst>
      <p:ext uri="{BB962C8B-B14F-4D97-AF65-F5344CB8AC3E}">
        <p14:creationId xmlns:p14="http://schemas.microsoft.com/office/powerpoint/2010/main" val="85071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grpSp>
        <p:nvGrpSpPr>
          <p:cNvPr id="15" name="Gruppo 12"/>
          <p:cNvGrpSpPr>
            <a:grpSpLocks/>
          </p:cNvGrpSpPr>
          <p:nvPr userDrawn="1"/>
        </p:nvGrpSpPr>
        <p:grpSpPr bwMode="auto">
          <a:xfrm>
            <a:off x="-3174" y="1381126"/>
            <a:ext cx="728663" cy="5476875"/>
            <a:chOff x="-3900" y="1381836"/>
            <a:chExt cx="729006" cy="5476164"/>
          </a:xfrm>
        </p:grpSpPr>
        <p:sp>
          <p:nvSpPr>
            <p:cNvPr id="16" name="Rettangolo 15"/>
            <p:cNvSpPr/>
            <p:nvPr/>
          </p:nvSpPr>
          <p:spPr>
            <a:xfrm rot="16200000">
              <a:off x="248695" y="1129241"/>
              <a:ext cx="214285" cy="719477"/>
            </a:xfrm>
            <a:prstGeom prst="rect">
              <a:avLst/>
            </a:prstGeom>
            <a:solidFill>
              <a:srgbClr val="9CAEB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ttangolo 16"/>
            <p:cNvSpPr/>
            <p:nvPr/>
          </p:nvSpPr>
          <p:spPr>
            <a:xfrm>
              <a:off x="296279" y="1386598"/>
              <a:ext cx="428827" cy="5471402"/>
            </a:xfrm>
            <a:prstGeom prst="rect">
              <a:avLst/>
            </a:prstGeom>
            <a:solidFill>
              <a:srgbClr val="9CAEB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5816" y="116632"/>
            <a:ext cx="3312368" cy="9009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57238" y="252395"/>
            <a:ext cx="7919218" cy="584317"/>
          </a:xfrm>
        </p:spPr>
        <p:txBody>
          <a:bodyPr/>
          <a:lstStyle>
            <a:lvl1pPr>
              <a:defRPr sz="1800">
                <a:solidFill>
                  <a:srgbClr val="002060"/>
                </a:solidFill>
              </a:defRPr>
            </a:lvl1pPr>
          </a:lstStyle>
          <a:p>
            <a:r>
              <a:rPr lang="it-IT"/>
              <a:t>Fare clic per modificare lo stile del titolo</a:t>
            </a:r>
          </a:p>
        </p:txBody>
      </p:sp>
      <p:sp>
        <p:nvSpPr>
          <p:cNvPr id="3" name="Segnaposto contenuto 2"/>
          <p:cNvSpPr>
            <a:spLocks noGrp="1"/>
          </p:cNvSpPr>
          <p:nvPr>
            <p:ph idx="1"/>
          </p:nvPr>
        </p:nvSpPr>
        <p:spPr>
          <a:xfrm>
            <a:off x="757238" y="908720"/>
            <a:ext cx="7919218" cy="1557992"/>
          </a:xfrm>
        </p:spPr>
        <p:txBody>
          <a:bodyPr wrap="square">
            <a:spAutoFit/>
          </a:bodyPr>
          <a:lstStyle>
            <a:lvl1pPr marL="187325" indent="-187325" algn="just">
              <a:lnSpc>
                <a:spcPct val="120000"/>
              </a:lnSpc>
              <a:buClr>
                <a:srgbClr val="FFC000"/>
              </a:buClr>
              <a:buSzPct val="100000"/>
              <a:buFont typeface="Wingdings" pitchFamily="2" charset="2"/>
              <a:buChar char="§"/>
              <a:defRPr sz="1400">
                <a:solidFill>
                  <a:srgbClr val="002060"/>
                </a:solidFill>
              </a:defRPr>
            </a:lvl1pPr>
            <a:lvl2pPr marL="576263" indent="-198438" algn="just">
              <a:lnSpc>
                <a:spcPct val="120000"/>
              </a:lnSpc>
              <a:buClr>
                <a:srgbClr val="FFC000"/>
              </a:buClr>
              <a:buSzPct val="100000"/>
              <a:buFont typeface="Wingdings" pitchFamily="2" charset="2"/>
              <a:buChar char="§"/>
              <a:defRPr sz="1400">
                <a:solidFill>
                  <a:srgbClr val="002060"/>
                </a:solidFill>
              </a:defRPr>
            </a:lvl2pPr>
            <a:lvl3pPr marL="952500" indent="-185738" algn="just">
              <a:lnSpc>
                <a:spcPct val="120000"/>
              </a:lnSpc>
              <a:buClr>
                <a:srgbClr val="FFC000"/>
              </a:buClr>
              <a:buFont typeface="Wingdings" pitchFamily="2" charset="2"/>
              <a:buChar char="§"/>
              <a:defRPr sz="1400">
                <a:solidFill>
                  <a:srgbClr val="002060"/>
                </a:solidFill>
              </a:defRPr>
            </a:lvl3pPr>
            <a:lvl4pPr marL="1328738" indent="-185738" algn="just">
              <a:lnSpc>
                <a:spcPct val="120000"/>
              </a:lnSpc>
              <a:buClr>
                <a:srgbClr val="FFC000"/>
              </a:buClr>
              <a:buFont typeface="Wingdings" pitchFamily="2" charset="2"/>
              <a:buChar char="§"/>
              <a:defRPr sz="1400">
                <a:solidFill>
                  <a:srgbClr val="002060"/>
                </a:solidFill>
              </a:defRPr>
            </a:lvl4pPr>
            <a:lvl5pPr marL="1717675" indent="-188913" algn="just">
              <a:lnSpc>
                <a:spcPct val="120000"/>
              </a:lnSpc>
              <a:buClr>
                <a:srgbClr val="FFC000"/>
              </a:buClr>
              <a:buFont typeface="Wingdings" pitchFamily="2" charset="2"/>
              <a:buChar char="§"/>
              <a:defRPr sz="1400">
                <a:solidFill>
                  <a:srgbClr val="002060"/>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486748"/>
            <a:ext cx="936104" cy="2546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486748"/>
            <a:ext cx="936104" cy="2546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3" name="Rettangolo 14"/>
          <p:cNvSpPr>
            <a:spLocks noChangeArrowheads="1"/>
          </p:cNvSpPr>
          <p:nvPr userDrawn="1"/>
        </p:nvSpPr>
        <p:spPr bwMode="auto">
          <a:xfrm>
            <a:off x="8893339" y="5661026"/>
            <a:ext cx="133392" cy="720725"/>
          </a:xfrm>
          <a:prstGeom prst="rect">
            <a:avLst/>
          </a:prstGeom>
          <a:solidFill>
            <a:schemeClr val="bg1"/>
          </a:solidFill>
          <a:ln w="9525" algn="ctr">
            <a:noFill/>
            <a:round/>
            <a:headEnd/>
            <a:tailEnd/>
          </a:ln>
          <a:effectLst>
            <a:outerShdw dist="35921" dir="2700000" algn="ctr" rotWithShape="0">
              <a:srgbClr val="DFDFDF"/>
            </a:outerShdw>
          </a:effectLst>
        </p:spPr>
        <p:txBody>
          <a:bodyPr/>
          <a:lstStyle/>
          <a:p>
            <a:endParaRPr lang="it-IT" sz="646"/>
          </a:p>
        </p:txBody>
      </p:sp>
      <p:sp>
        <p:nvSpPr>
          <p:cNvPr id="2" name="Titolo 1"/>
          <p:cNvSpPr>
            <a:spLocks noGrp="1"/>
          </p:cNvSpPr>
          <p:nvPr>
            <p:ph type="title"/>
          </p:nvPr>
        </p:nvSpPr>
        <p:spPr/>
        <p:txBody>
          <a:bodyPr/>
          <a:lstStyle/>
          <a:p>
            <a:r>
              <a:rPr lang="it-IT"/>
              <a:t>Fare clic per modificare lo stile del titolo</a:t>
            </a:r>
          </a:p>
        </p:txBody>
      </p:sp>
      <p:sp>
        <p:nvSpPr>
          <p:cNvPr id="5" name="Rectangle 3"/>
          <p:cNvSpPr>
            <a:spLocks noGrp="1" noChangeArrowheads="1"/>
          </p:cNvSpPr>
          <p:nvPr>
            <p:ph type="ftr" sz="quarter" idx="10"/>
          </p:nvPr>
        </p:nvSpPr>
        <p:spPr>
          <a:xfrm>
            <a:off x="3164780" y="6318251"/>
            <a:ext cx="2814441" cy="404813"/>
          </a:xfrm>
          <a:prstGeom prst="rect">
            <a:avLst/>
          </a:prstGeom>
        </p:spPr>
        <p:txBody>
          <a:bodyPr/>
          <a:lstStyle>
            <a:lvl1pPr>
              <a:defRPr/>
            </a:lvl1pPr>
          </a:lstStyle>
          <a:p>
            <a:pPr>
              <a:defRPr/>
            </a:pPr>
            <a:endParaRPr lang="it-IT"/>
          </a:p>
        </p:txBody>
      </p:sp>
      <p:sp>
        <p:nvSpPr>
          <p:cNvPr id="6" name="Rectangle 2"/>
          <p:cNvSpPr>
            <a:spLocks noGrp="1" noChangeArrowheads="1"/>
          </p:cNvSpPr>
          <p:nvPr>
            <p:ph type="sldNum" sz="quarter" idx="11"/>
          </p:nvPr>
        </p:nvSpPr>
        <p:spPr bwMode="auto">
          <a:xfrm>
            <a:off x="7126984" y="6381751"/>
            <a:ext cx="1899747" cy="392113"/>
          </a:xfrm>
          <a:prstGeom prst="rect">
            <a:avLst/>
          </a:prstGeom>
        </p:spPr>
        <p:txBody>
          <a:bodyPr vert="horz" wrap="none" lIns="92075" tIns="46038" rIns="92075" bIns="46038" numCol="1" anchor="ctr" anchorCtr="0" compatLnSpc="1">
            <a:prstTxWarp prst="textNoShape">
              <a:avLst/>
            </a:prstTxWarp>
          </a:bodyPr>
          <a:lstStyle>
            <a:lvl1pPr marL="0" indent="0" algn="r">
              <a:buFontTx/>
              <a:buNone/>
              <a:defRPr sz="1108" b="1">
                <a:solidFill>
                  <a:schemeClr val="bg1"/>
                </a:solidFill>
                <a:latin typeface="+mn-lt"/>
              </a:defRPr>
            </a:lvl1pPr>
          </a:lstStyle>
          <a:p>
            <a:pPr>
              <a:defRPr/>
            </a:pPr>
            <a:fld id="{358C5769-472F-4485-97FF-79A94F3B0E9F}" type="slidenum">
              <a:rPr lang="en-US"/>
              <a:pPr>
                <a:defRPr/>
              </a:pPr>
              <a:t>‹N›</a:t>
            </a:fld>
            <a:endParaRPr lang="en-US"/>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226" y="246374"/>
            <a:ext cx="864373" cy="254621"/>
          </a:xfrm>
          <a:prstGeom prst="rect">
            <a:avLst/>
          </a:prstGeom>
        </p:spPr>
      </p:pic>
    </p:spTree>
    <p:extLst>
      <p:ext uri="{BB962C8B-B14F-4D97-AF65-F5344CB8AC3E}">
        <p14:creationId xmlns:p14="http://schemas.microsoft.com/office/powerpoint/2010/main" val="2348830076"/>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3581400" y="6400800"/>
            <a:ext cx="1905000" cy="457200"/>
          </a:xfrm>
          <a:prstGeom prst="rect">
            <a:avLst/>
          </a:prstGeom>
          <a:noFill/>
          <a:ln w="9525">
            <a:noFill/>
            <a:miter lim="800000"/>
            <a:headEnd/>
            <a:tailEnd/>
          </a:ln>
          <a:effectLst/>
        </p:spPr>
        <p:txBody>
          <a:bodyPr lIns="92075" tIns="46038" rIns="92075" bIns="46038" anchor="ctr"/>
          <a:lstStyle/>
          <a:p>
            <a:pPr algn="ctr">
              <a:defRPr/>
            </a:pPr>
            <a:fld id="{179F3441-8F72-4090-930B-65C28F3BA7AF}" type="slidenum">
              <a:rPr lang="it-IT" sz="1000" u="none">
                <a:solidFill>
                  <a:srgbClr val="002060"/>
                </a:solidFill>
                <a:latin typeface="Arial" charset="0"/>
              </a:rPr>
              <a:pPr algn="ctr">
                <a:defRPr/>
              </a:pPr>
              <a:t>‹N›</a:t>
            </a:fld>
            <a:endParaRPr lang="it-IT" sz="1000" u="none" dirty="0">
              <a:solidFill>
                <a:srgbClr val="002060"/>
              </a:solidFill>
              <a:latin typeface="Arial" charset="0"/>
            </a:endParaRPr>
          </a:p>
        </p:txBody>
      </p:sp>
      <p:sp>
        <p:nvSpPr>
          <p:cNvPr id="8195" name="Rectangle 38"/>
          <p:cNvSpPr>
            <a:spLocks noGrp="1" noChangeArrowheads="1"/>
          </p:cNvSpPr>
          <p:nvPr>
            <p:ph type="title"/>
          </p:nvPr>
        </p:nvSpPr>
        <p:spPr bwMode="auto">
          <a:xfrm>
            <a:off x="757237" y="160437"/>
            <a:ext cx="7921625"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8196" name="Rectangle 39"/>
          <p:cNvSpPr>
            <a:spLocks noGrp="1" noChangeArrowheads="1"/>
          </p:cNvSpPr>
          <p:nvPr>
            <p:ph type="body" idx="1"/>
          </p:nvPr>
        </p:nvSpPr>
        <p:spPr bwMode="auto">
          <a:xfrm>
            <a:off x="757237" y="908720"/>
            <a:ext cx="7923275" cy="5160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Line 56"/>
          <p:cNvSpPr>
            <a:spLocks noChangeShapeType="1"/>
          </p:cNvSpPr>
          <p:nvPr userDrawn="1">
            <p:custDataLst>
              <p:tags r:id="rId6"/>
            </p:custDataLst>
          </p:nvPr>
        </p:nvSpPr>
        <p:spPr bwMode="auto">
          <a:xfrm flipV="1">
            <a:off x="1475656" y="6496823"/>
            <a:ext cx="6553770" cy="28520"/>
          </a:xfrm>
          <a:prstGeom prst="line">
            <a:avLst/>
          </a:prstGeom>
          <a:noFill/>
          <a:ln w="19050">
            <a:solidFill>
              <a:srgbClr val="808080"/>
            </a:solidFill>
            <a:round/>
            <a:headEnd/>
            <a:tailEnd/>
          </a:ln>
          <a:effectLst/>
        </p:spPr>
        <p:txBody>
          <a:bodyPr wrap="square">
            <a:spAutoFit/>
          </a:bodyPr>
          <a:lstStyle/>
          <a:p>
            <a:pPr fontAlgn="base">
              <a:spcBef>
                <a:spcPct val="0"/>
              </a:spcBef>
              <a:spcAft>
                <a:spcPct val="0"/>
              </a:spcAft>
              <a:defRPr/>
            </a:pPr>
            <a:endParaRPr lang="it-IT" dirty="0">
              <a:solidFill>
                <a:srgbClr val="5A6B7B"/>
              </a:solidFill>
              <a:latin typeface="Arial" charset="0"/>
            </a:endParaRPr>
          </a:p>
        </p:txBody>
      </p:sp>
      <p:sp>
        <p:nvSpPr>
          <p:cNvPr id="11" name="Line 42"/>
          <p:cNvSpPr>
            <a:spLocks noChangeShapeType="1"/>
          </p:cNvSpPr>
          <p:nvPr userDrawn="1"/>
        </p:nvSpPr>
        <p:spPr bwMode="auto">
          <a:xfrm>
            <a:off x="762000" y="836712"/>
            <a:ext cx="7878973" cy="0"/>
          </a:xfrm>
          <a:prstGeom prst="line">
            <a:avLst/>
          </a:prstGeom>
          <a:noFill/>
          <a:ln w="19050">
            <a:solidFill>
              <a:srgbClr val="FFCC00"/>
            </a:solidFill>
            <a:round/>
            <a:headEnd/>
            <a:tailEnd/>
          </a:ln>
          <a:effectLst/>
        </p:spPr>
        <p:txBody>
          <a:bodyPr wrap="square">
            <a:spAutoFit/>
          </a:bodyPr>
          <a:lstStyle/>
          <a:p>
            <a:pPr fontAlgn="base">
              <a:spcBef>
                <a:spcPct val="0"/>
              </a:spcBef>
              <a:spcAft>
                <a:spcPct val="0"/>
              </a:spcAft>
              <a:defRPr/>
            </a:pPr>
            <a:endParaRPr lang="it-IT" dirty="0">
              <a:solidFill>
                <a:srgbClr val="5A6B7B"/>
              </a:solidFill>
              <a:latin typeface="Arial" charset="0"/>
            </a:endParaRPr>
          </a:p>
        </p:txBody>
      </p:sp>
    </p:spTree>
  </p:cSld>
  <p:clrMap bg1="lt1" tx1="dk1" bg2="lt2" tx2="dk2" accent1="accent1" accent2="accent2" accent3="accent3" accent4="accent4" accent5="accent5" accent6="accent6" hlink="hlink" folHlink="folHlink"/>
  <p:sldLayoutIdLst>
    <p:sldLayoutId id="2147483807" r:id="rId1"/>
    <p:sldLayoutId id="2147483801" r:id="rId2"/>
    <p:sldLayoutId id="2147483802" r:id="rId3"/>
    <p:sldLayoutId id="2147483809" r:id="rId4"/>
  </p:sldLayoutIdLst>
  <p:txStyles>
    <p:titleStyle>
      <a:lvl1pPr algn="l" rtl="0" eaLnBrk="0" fontAlgn="base" hangingPunct="0">
        <a:spcBef>
          <a:spcPct val="0"/>
        </a:spcBef>
        <a:spcAft>
          <a:spcPct val="0"/>
        </a:spcAft>
        <a:defRPr sz="2000" b="1">
          <a:solidFill>
            <a:srgbClr val="002060"/>
          </a:solidFill>
          <a:latin typeface="Arial Black" pitchFamily="34" charset="0"/>
          <a:ea typeface="+mj-ea"/>
          <a:cs typeface="+mj-cs"/>
        </a:defRPr>
      </a:lvl1pPr>
      <a:lvl2pPr algn="l" rtl="0" eaLnBrk="0" fontAlgn="base" hangingPunct="0">
        <a:spcBef>
          <a:spcPct val="0"/>
        </a:spcBef>
        <a:spcAft>
          <a:spcPct val="0"/>
        </a:spcAft>
        <a:defRPr b="1">
          <a:solidFill>
            <a:srgbClr val="002060"/>
          </a:solidFill>
          <a:latin typeface="Arial" charset="0"/>
        </a:defRPr>
      </a:lvl2pPr>
      <a:lvl3pPr algn="l" rtl="0" eaLnBrk="0" fontAlgn="base" hangingPunct="0">
        <a:spcBef>
          <a:spcPct val="0"/>
        </a:spcBef>
        <a:spcAft>
          <a:spcPct val="0"/>
        </a:spcAft>
        <a:defRPr b="1">
          <a:solidFill>
            <a:srgbClr val="002060"/>
          </a:solidFill>
          <a:latin typeface="Arial" charset="0"/>
        </a:defRPr>
      </a:lvl3pPr>
      <a:lvl4pPr algn="l" rtl="0" eaLnBrk="0" fontAlgn="base" hangingPunct="0">
        <a:spcBef>
          <a:spcPct val="0"/>
        </a:spcBef>
        <a:spcAft>
          <a:spcPct val="0"/>
        </a:spcAft>
        <a:defRPr b="1">
          <a:solidFill>
            <a:srgbClr val="002060"/>
          </a:solidFill>
          <a:latin typeface="Arial" charset="0"/>
        </a:defRPr>
      </a:lvl4pPr>
      <a:lvl5pPr algn="l" rtl="0" eaLnBrk="0" fontAlgn="base" hangingPunct="0">
        <a:spcBef>
          <a:spcPct val="0"/>
        </a:spcBef>
        <a:spcAft>
          <a:spcPct val="0"/>
        </a:spcAft>
        <a:defRPr b="1">
          <a:solidFill>
            <a:srgbClr val="002060"/>
          </a:solidFill>
          <a:latin typeface="Arial" charset="0"/>
        </a:defRPr>
      </a:lvl5pPr>
      <a:lvl6pPr marL="457200" algn="l" rtl="0" fontAlgn="base">
        <a:spcBef>
          <a:spcPct val="0"/>
        </a:spcBef>
        <a:spcAft>
          <a:spcPct val="0"/>
        </a:spcAft>
        <a:defRPr sz="1600" b="1">
          <a:solidFill>
            <a:srgbClr val="333399"/>
          </a:solidFill>
          <a:latin typeface="Arial" charset="0"/>
        </a:defRPr>
      </a:lvl6pPr>
      <a:lvl7pPr marL="914400" algn="l" rtl="0" fontAlgn="base">
        <a:spcBef>
          <a:spcPct val="0"/>
        </a:spcBef>
        <a:spcAft>
          <a:spcPct val="0"/>
        </a:spcAft>
        <a:defRPr sz="1600" b="1">
          <a:solidFill>
            <a:srgbClr val="333399"/>
          </a:solidFill>
          <a:latin typeface="Arial" charset="0"/>
        </a:defRPr>
      </a:lvl7pPr>
      <a:lvl8pPr marL="1371600" algn="l" rtl="0" fontAlgn="base">
        <a:spcBef>
          <a:spcPct val="0"/>
        </a:spcBef>
        <a:spcAft>
          <a:spcPct val="0"/>
        </a:spcAft>
        <a:defRPr sz="1600" b="1">
          <a:solidFill>
            <a:srgbClr val="333399"/>
          </a:solidFill>
          <a:latin typeface="Arial" charset="0"/>
        </a:defRPr>
      </a:lvl8pPr>
      <a:lvl9pPr marL="1828800" algn="l" rtl="0" fontAlgn="base">
        <a:spcBef>
          <a:spcPct val="0"/>
        </a:spcBef>
        <a:spcAft>
          <a:spcPct val="0"/>
        </a:spcAft>
        <a:defRPr sz="1600" b="1">
          <a:solidFill>
            <a:srgbClr val="333399"/>
          </a:solidFill>
          <a:latin typeface="Arial" charset="0"/>
        </a:defRPr>
      </a:lvl9pPr>
    </p:titleStyle>
    <p:bodyStyle>
      <a:lvl1pPr marL="187325" indent="-187325" algn="l" rtl="0" eaLnBrk="0" fontAlgn="base" hangingPunct="0">
        <a:lnSpc>
          <a:spcPct val="120000"/>
        </a:lnSpc>
        <a:spcBef>
          <a:spcPct val="20000"/>
        </a:spcBef>
        <a:spcAft>
          <a:spcPct val="0"/>
        </a:spcAft>
        <a:buClr>
          <a:srgbClr val="FFC000"/>
        </a:buClr>
        <a:buSzPct val="75000"/>
        <a:buFont typeface="Wingdings" pitchFamily="2" charset="2"/>
        <a:buChar char="§"/>
        <a:defRPr sz="1400">
          <a:solidFill>
            <a:srgbClr val="002060"/>
          </a:solidFill>
          <a:latin typeface="+mn-lt"/>
          <a:ea typeface="+mn-ea"/>
          <a:cs typeface="+mn-cs"/>
        </a:defRPr>
      </a:lvl1pPr>
      <a:lvl2pPr marL="576263" indent="-198438" algn="l" rtl="0" eaLnBrk="0" fontAlgn="base" hangingPunct="0">
        <a:lnSpc>
          <a:spcPct val="120000"/>
        </a:lnSpc>
        <a:spcBef>
          <a:spcPct val="20000"/>
        </a:spcBef>
        <a:spcAft>
          <a:spcPct val="0"/>
        </a:spcAft>
        <a:buClr>
          <a:srgbClr val="FFC000"/>
        </a:buClr>
        <a:buSzPct val="65000"/>
        <a:buFont typeface="Wingdings" pitchFamily="2" charset="2"/>
        <a:buChar char="§"/>
        <a:defRPr sz="1400">
          <a:solidFill>
            <a:srgbClr val="002060"/>
          </a:solidFill>
          <a:latin typeface="+mn-lt"/>
        </a:defRPr>
      </a:lvl2pPr>
      <a:lvl3pPr marL="952500" indent="-185738" algn="l" rtl="0" eaLnBrk="0" fontAlgn="base" hangingPunct="0">
        <a:lnSpc>
          <a:spcPct val="120000"/>
        </a:lnSpc>
        <a:spcBef>
          <a:spcPct val="20000"/>
        </a:spcBef>
        <a:spcAft>
          <a:spcPct val="0"/>
        </a:spcAft>
        <a:buClr>
          <a:srgbClr val="FFC000"/>
        </a:buClr>
        <a:buSzPct val="65000"/>
        <a:buFont typeface="Wingdings" pitchFamily="2" charset="2"/>
        <a:buChar char="§"/>
        <a:defRPr sz="1400">
          <a:solidFill>
            <a:srgbClr val="002060"/>
          </a:solidFill>
          <a:latin typeface="+mn-lt"/>
        </a:defRPr>
      </a:lvl3pPr>
      <a:lvl4pPr marL="1328738" indent="-185738" algn="l" rtl="0" eaLnBrk="0" fontAlgn="base" hangingPunct="0">
        <a:lnSpc>
          <a:spcPct val="120000"/>
        </a:lnSpc>
        <a:spcBef>
          <a:spcPct val="20000"/>
        </a:spcBef>
        <a:spcAft>
          <a:spcPct val="0"/>
        </a:spcAft>
        <a:buClr>
          <a:srgbClr val="FFC000"/>
        </a:buClr>
        <a:buSzPct val="65000"/>
        <a:buFont typeface="Wingdings" pitchFamily="2" charset="2"/>
        <a:buChar char="§"/>
        <a:defRPr sz="1400">
          <a:solidFill>
            <a:srgbClr val="002060"/>
          </a:solidFill>
          <a:latin typeface="+mn-lt"/>
        </a:defRPr>
      </a:lvl4pPr>
      <a:lvl5pPr marL="1717675" indent="-188913" algn="l" rtl="0" eaLnBrk="0" fontAlgn="base" hangingPunct="0">
        <a:lnSpc>
          <a:spcPct val="120000"/>
        </a:lnSpc>
        <a:spcBef>
          <a:spcPct val="20000"/>
        </a:spcBef>
        <a:spcAft>
          <a:spcPct val="0"/>
        </a:spcAft>
        <a:buClr>
          <a:srgbClr val="FFC000"/>
        </a:buClr>
        <a:buSzPct val="65000"/>
        <a:buFont typeface="Wingdings" pitchFamily="2" charset="2"/>
        <a:buChar char="§"/>
        <a:defRPr sz="1400">
          <a:solidFill>
            <a:srgbClr val="002060"/>
          </a:solidFill>
          <a:latin typeface="+mn-lt"/>
        </a:defRPr>
      </a:lvl5pPr>
      <a:lvl6pPr marL="2174875" indent="-188913" algn="l" rtl="0" fontAlgn="base">
        <a:spcBef>
          <a:spcPct val="20000"/>
        </a:spcBef>
        <a:spcAft>
          <a:spcPct val="0"/>
        </a:spcAft>
        <a:buClr>
          <a:srgbClr val="333399"/>
        </a:buClr>
        <a:buSzPct val="65000"/>
        <a:buChar char="•"/>
        <a:defRPr sz="1400">
          <a:solidFill>
            <a:srgbClr val="333399"/>
          </a:solidFill>
          <a:latin typeface="+mn-lt"/>
        </a:defRPr>
      </a:lvl6pPr>
      <a:lvl7pPr marL="2632075" indent="-188913" algn="l" rtl="0" fontAlgn="base">
        <a:spcBef>
          <a:spcPct val="20000"/>
        </a:spcBef>
        <a:spcAft>
          <a:spcPct val="0"/>
        </a:spcAft>
        <a:buClr>
          <a:srgbClr val="333399"/>
        </a:buClr>
        <a:buSzPct val="65000"/>
        <a:buChar char="•"/>
        <a:defRPr sz="1400">
          <a:solidFill>
            <a:srgbClr val="333399"/>
          </a:solidFill>
          <a:latin typeface="+mn-lt"/>
        </a:defRPr>
      </a:lvl7pPr>
      <a:lvl8pPr marL="3089275" indent="-188913" algn="l" rtl="0" fontAlgn="base">
        <a:spcBef>
          <a:spcPct val="20000"/>
        </a:spcBef>
        <a:spcAft>
          <a:spcPct val="0"/>
        </a:spcAft>
        <a:buClr>
          <a:srgbClr val="333399"/>
        </a:buClr>
        <a:buSzPct val="65000"/>
        <a:buChar char="•"/>
        <a:defRPr sz="1400">
          <a:solidFill>
            <a:srgbClr val="333399"/>
          </a:solidFill>
          <a:latin typeface="+mn-lt"/>
        </a:defRPr>
      </a:lvl8pPr>
      <a:lvl9pPr marL="3546475" indent="-188913" algn="l" rtl="0" fontAlgn="base">
        <a:spcBef>
          <a:spcPct val="20000"/>
        </a:spcBef>
        <a:spcAft>
          <a:spcPct val="0"/>
        </a:spcAft>
        <a:buClr>
          <a:srgbClr val="333399"/>
        </a:buClr>
        <a:buSzPct val="65000"/>
        <a:buChar char="•"/>
        <a:defRPr sz="1400">
          <a:solidFill>
            <a:srgbClr val="333399"/>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15616" y="2605554"/>
            <a:ext cx="7272808" cy="1338828"/>
          </a:xfrm>
          <a:prstGeom prst="rect">
            <a:avLst/>
          </a:prstGeom>
        </p:spPr>
        <p:txBody>
          <a:bodyPr wrap="square" anchor="ctr">
            <a:spAutoFit/>
          </a:bodyPr>
          <a:lstStyle/>
          <a:p>
            <a:pPr algn="ctr">
              <a:spcBef>
                <a:spcPts val="300"/>
              </a:spcBef>
              <a:spcAft>
                <a:spcPts val="600"/>
              </a:spcAft>
              <a:defRPr/>
            </a:pPr>
            <a:r>
              <a:rPr lang="it-IT" sz="2400" u="none" dirty="0">
                <a:solidFill>
                  <a:schemeClr val="accent2">
                    <a:lumMod val="50000"/>
                  </a:schemeClr>
                </a:solidFill>
                <a:latin typeface="Arial Black" pitchFamily="34" charset="0"/>
              </a:rPr>
              <a:t>Documento strategico-gestionale</a:t>
            </a:r>
            <a:endParaRPr lang="it-IT" sz="2400" u="none" dirty="0">
              <a:solidFill>
                <a:srgbClr val="FFC000"/>
              </a:solidFill>
              <a:latin typeface="Arial Black" pitchFamily="34" charset="0"/>
            </a:endParaRPr>
          </a:p>
          <a:p>
            <a:pPr algn="ctr">
              <a:spcBef>
                <a:spcPts val="300"/>
              </a:spcBef>
              <a:spcAft>
                <a:spcPts val="600"/>
              </a:spcAft>
              <a:defRPr/>
            </a:pPr>
            <a:endParaRPr lang="it-IT" sz="2400" u="none" dirty="0">
              <a:solidFill>
                <a:srgbClr val="FFC000"/>
              </a:solidFill>
              <a:latin typeface="Arial Black" pitchFamily="34" charset="0"/>
            </a:endParaRPr>
          </a:p>
          <a:p>
            <a:pPr algn="ctr">
              <a:spcBef>
                <a:spcPts val="300"/>
              </a:spcBef>
              <a:spcAft>
                <a:spcPts val="600"/>
              </a:spcAft>
              <a:defRPr/>
            </a:pPr>
            <a:endParaRPr lang="it-IT" sz="1800" u="none" dirty="0">
              <a:solidFill>
                <a:schemeClr val="accent2">
                  <a:lumMod val="50000"/>
                </a:schemeClr>
              </a:solidFill>
              <a:latin typeface="Arial Black" pitchFamily="34" charset="0"/>
            </a:endParaRPr>
          </a:p>
        </p:txBody>
      </p:sp>
      <p:sp>
        <p:nvSpPr>
          <p:cNvPr id="2" name="CasellaDiTesto 1"/>
          <p:cNvSpPr txBox="1"/>
          <p:nvPr/>
        </p:nvSpPr>
        <p:spPr>
          <a:xfrm>
            <a:off x="2915816" y="5445224"/>
            <a:ext cx="4002529" cy="338554"/>
          </a:xfrm>
          <a:prstGeom prst="rect">
            <a:avLst/>
          </a:prstGeom>
        </p:spPr>
        <p:txBody>
          <a:bodyPr wrap="square" anchor="ctr">
            <a:spAutoFit/>
          </a:bodyPr>
          <a:lstStyle>
            <a:defPPr>
              <a:defRPr lang="it-IT"/>
            </a:defPPr>
            <a:lvl1pPr algn="ctr">
              <a:spcBef>
                <a:spcPts val="300"/>
              </a:spcBef>
              <a:spcAft>
                <a:spcPts val="600"/>
              </a:spcAft>
              <a:defRPr sz="2400" u="none">
                <a:solidFill>
                  <a:schemeClr val="accent2">
                    <a:lumMod val="50000"/>
                  </a:schemeClr>
                </a:solidFill>
                <a:latin typeface="Arial Black" pitchFamily="34" charset="0"/>
              </a:defRPr>
            </a:lvl1pPr>
          </a:lstStyle>
          <a:p>
            <a:r>
              <a:rPr lang="it-IT" sz="1600" dirty="0"/>
              <a:t>Ferrara, novembre 2022</a:t>
            </a:r>
          </a:p>
        </p:txBody>
      </p:sp>
      <p:sp>
        <p:nvSpPr>
          <p:cNvPr id="5" name="CasellaDiTesto 4"/>
          <p:cNvSpPr txBox="1"/>
          <p:nvPr/>
        </p:nvSpPr>
        <p:spPr>
          <a:xfrm>
            <a:off x="6732240" y="6611779"/>
            <a:ext cx="3059832" cy="246221"/>
          </a:xfrm>
          <a:prstGeom prst="rect">
            <a:avLst/>
          </a:prstGeom>
        </p:spPr>
        <p:txBody>
          <a:bodyPr wrap="square" anchor="ctr">
            <a:spAutoFit/>
          </a:bodyPr>
          <a:lstStyle>
            <a:defPPr>
              <a:defRPr lang="it-IT"/>
            </a:defPPr>
            <a:lvl1pPr algn="ctr">
              <a:spcBef>
                <a:spcPts val="300"/>
              </a:spcBef>
              <a:spcAft>
                <a:spcPts val="600"/>
              </a:spcAft>
              <a:defRPr sz="2400" u="none">
                <a:solidFill>
                  <a:schemeClr val="accent2">
                    <a:lumMod val="50000"/>
                  </a:schemeClr>
                </a:solidFill>
                <a:latin typeface="Arial Black" pitchFamily="34" charset="0"/>
              </a:defRPr>
            </a:lvl1pPr>
          </a:lstStyle>
          <a:p>
            <a:r>
              <a:rPr lang="it-IT" sz="1000" dirty="0">
                <a:latin typeface="+mj-lt"/>
              </a:rPr>
              <a:t>Strettamente confidenziale</a:t>
            </a:r>
          </a:p>
        </p:txBody>
      </p:sp>
    </p:spTree>
  </p:cSld>
  <p:clrMapOvr>
    <a:masterClrMapping/>
  </p:clrMapOvr>
  <p:transition advTm="267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PNRR</a:t>
            </a:r>
          </a:p>
        </p:txBody>
      </p:sp>
      <p:sp>
        <p:nvSpPr>
          <p:cNvPr id="3" name="Segnaposto contenuto 2"/>
          <p:cNvSpPr>
            <a:spLocks noGrp="1"/>
          </p:cNvSpPr>
          <p:nvPr>
            <p:ph idx="1"/>
          </p:nvPr>
        </p:nvSpPr>
        <p:spPr>
          <a:xfrm>
            <a:off x="757238" y="908720"/>
            <a:ext cx="7919218" cy="3645551"/>
          </a:xfrm>
        </p:spPr>
        <p:txBody>
          <a:bodyPr/>
          <a:lstStyle/>
          <a:p>
            <a:pPr marL="0" indent="0" algn="l">
              <a:buNone/>
            </a:pPr>
            <a:r>
              <a:rPr lang="it-IT" i="1" dirty="0"/>
              <a:t>…continua</a:t>
            </a:r>
          </a:p>
          <a:p>
            <a:endParaRPr lang="it-IT" b="1" dirty="0"/>
          </a:p>
          <a:p>
            <a:endParaRPr lang="it-IT" b="1" dirty="0"/>
          </a:p>
          <a:p>
            <a:r>
              <a:rPr lang="it-IT" b="1" dirty="0"/>
              <a:t>Missione n. 3. «Infrastrutture per la Mobilità sostenibile»</a:t>
            </a: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8521658"/>
              </p:ext>
            </p:extLst>
          </p:nvPr>
        </p:nvGraphicFramePr>
        <p:xfrm>
          <a:off x="900422" y="2276872"/>
          <a:ext cx="7632849" cy="2286000"/>
        </p:xfrm>
        <a:graphic>
          <a:graphicData uri="http://schemas.openxmlformats.org/drawingml/2006/table">
            <a:tbl>
              <a:tblPr firstRow="1" bandRow="1">
                <a:tableStyleId>{21E4AEA4-8DFA-4A89-87EB-49C32662AFE0}</a:tableStyleId>
              </a:tblPr>
              <a:tblGrid>
                <a:gridCol w="2544283">
                  <a:extLst>
                    <a:ext uri="{9D8B030D-6E8A-4147-A177-3AD203B41FA5}">
                      <a16:colId xmlns:a16="http://schemas.microsoft.com/office/drawing/2014/main" val="20000"/>
                    </a:ext>
                  </a:extLst>
                </a:gridCol>
                <a:gridCol w="984109">
                  <a:extLst>
                    <a:ext uri="{9D8B030D-6E8A-4147-A177-3AD203B41FA5}">
                      <a16:colId xmlns:a16="http://schemas.microsoft.com/office/drawing/2014/main" val="20001"/>
                    </a:ext>
                  </a:extLst>
                </a:gridCol>
                <a:gridCol w="4104457">
                  <a:extLst>
                    <a:ext uri="{9D8B030D-6E8A-4147-A177-3AD203B41FA5}">
                      <a16:colId xmlns:a16="http://schemas.microsoft.com/office/drawing/2014/main" val="20002"/>
                    </a:ext>
                  </a:extLst>
                </a:gridCol>
              </a:tblGrid>
              <a:tr h="370840">
                <a:tc>
                  <a:txBody>
                    <a:bodyPr/>
                    <a:lstStyle/>
                    <a:p>
                      <a:pPr algn="ctr"/>
                      <a:r>
                        <a:rPr lang="it-IT" sz="1200" dirty="0"/>
                        <a:t>Investimento</a:t>
                      </a:r>
                    </a:p>
                  </a:txBody>
                  <a:tcPr/>
                </a:tc>
                <a:tc>
                  <a:txBody>
                    <a:bodyPr/>
                    <a:lstStyle/>
                    <a:p>
                      <a:pPr algn="ctr"/>
                      <a:r>
                        <a:rPr lang="it-IT" sz="1200" dirty="0"/>
                        <a:t>Risorse (€mln)</a:t>
                      </a:r>
                    </a:p>
                  </a:txBody>
                  <a:tcPr/>
                </a:tc>
                <a:tc>
                  <a:txBody>
                    <a:bodyPr/>
                    <a:lstStyle/>
                    <a:p>
                      <a:pPr algn="ctr"/>
                      <a:r>
                        <a:rPr lang="it-IT" sz="1200" dirty="0"/>
                        <a:t>Obiettivo</a:t>
                      </a:r>
                    </a:p>
                  </a:txBody>
                  <a:tcPr/>
                </a:tc>
                <a:extLst>
                  <a:ext uri="{0D108BD9-81ED-4DB2-BD59-A6C34878D82A}">
                    <a16:rowId xmlns:a16="http://schemas.microsoft.com/office/drawing/2014/main" val="10000"/>
                  </a:ext>
                </a:extLst>
              </a:tr>
              <a:tr h="370840">
                <a:tc>
                  <a:txBody>
                    <a:bodyPr/>
                    <a:lstStyle/>
                    <a:p>
                      <a:pPr algn="l"/>
                      <a:r>
                        <a:rPr lang="it-IT" sz="1200" dirty="0"/>
                        <a:t>Sviluppo del sistema europeo di gestione del trasporto ferroviario (ERTMS) (M3C1-I 1.4-12,</a:t>
                      </a:r>
                    </a:p>
                    <a:p>
                      <a:pPr algn="just"/>
                      <a:r>
                        <a:rPr lang="it-IT" sz="1200" dirty="0"/>
                        <a:t>13, 14)</a:t>
                      </a:r>
                    </a:p>
                  </a:txBody>
                  <a:tcPr/>
                </a:tc>
                <a:tc>
                  <a:txBody>
                    <a:bodyPr/>
                    <a:lstStyle/>
                    <a:p>
                      <a:pPr algn="ctr"/>
                      <a:r>
                        <a:rPr lang="it-IT" sz="1200" dirty="0"/>
                        <a:t>2.970</a:t>
                      </a:r>
                    </a:p>
                  </a:txBody>
                  <a:tcPr/>
                </a:tc>
                <a:tc>
                  <a:txBody>
                    <a:bodyPr/>
                    <a:lstStyle/>
                    <a:p>
                      <a:pPr algn="ctr"/>
                      <a:r>
                        <a:rPr lang="it-IT" sz="1200" dirty="0"/>
                        <a:t>L'investimento consiste dell'equipaggiare 3400 km di rete</a:t>
                      </a:r>
                    </a:p>
                    <a:p>
                      <a:pPr algn="ctr"/>
                      <a:r>
                        <a:rPr lang="it-IT" sz="1200" dirty="0"/>
                        <a:t>RFI del sistema europeo di gestione del traffico ferroviario</a:t>
                      </a:r>
                    </a:p>
                    <a:p>
                      <a:pPr algn="ctr"/>
                      <a:r>
                        <a:rPr lang="it-IT" sz="1200" dirty="0"/>
                        <a:t>(ERTMS), conformemente al piano europeo di</a:t>
                      </a:r>
                    </a:p>
                    <a:p>
                      <a:pPr algn="ctr"/>
                      <a:r>
                        <a:rPr lang="it-IT" sz="1200" dirty="0"/>
                        <a:t>implementazione dell'ERTMS.</a:t>
                      </a:r>
                    </a:p>
                  </a:txBody>
                  <a:tcPr/>
                </a:tc>
                <a:extLst>
                  <a:ext uri="{0D108BD9-81ED-4DB2-BD59-A6C34878D82A}">
                    <a16:rowId xmlns:a16="http://schemas.microsoft.com/office/drawing/2014/main" val="10001"/>
                  </a:ext>
                </a:extLst>
              </a:tr>
              <a:tr h="370840">
                <a:tc>
                  <a:txBody>
                    <a:bodyPr/>
                    <a:lstStyle/>
                    <a:p>
                      <a:pPr algn="just"/>
                      <a:r>
                        <a:rPr lang="it-IT" sz="1200" dirty="0"/>
                        <a:t>Potenziamento delle linee regionali</a:t>
                      </a:r>
                    </a:p>
                    <a:p>
                      <a:pPr algn="just"/>
                      <a:r>
                        <a:rPr lang="it-IT" sz="1200" dirty="0"/>
                        <a:t>(M3C1-I 1.6- 18)</a:t>
                      </a:r>
                    </a:p>
                  </a:txBody>
                  <a:tcPr/>
                </a:tc>
                <a:tc>
                  <a:txBody>
                    <a:bodyPr/>
                    <a:lstStyle/>
                    <a:p>
                      <a:pPr algn="ctr"/>
                      <a:r>
                        <a:rPr lang="it-IT" sz="1200" dirty="0"/>
                        <a:t>936</a:t>
                      </a:r>
                    </a:p>
                  </a:txBody>
                  <a:tcPr/>
                </a:tc>
                <a:tc>
                  <a:txBody>
                    <a:bodyPr/>
                    <a:lstStyle/>
                    <a:p>
                      <a:pPr algn="ctr"/>
                      <a:r>
                        <a:rPr lang="it-IT" sz="1200" dirty="0"/>
                        <a:t>Potenziare e rafforzare le linee ferroviarie regionali (siano</a:t>
                      </a:r>
                    </a:p>
                    <a:p>
                      <a:pPr algn="ctr"/>
                      <a:r>
                        <a:rPr lang="it-IT" sz="1200" dirty="0"/>
                        <a:t>esse interconnesse o meno alla rete infrastrutturale</a:t>
                      </a:r>
                    </a:p>
                    <a:p>
                      <a:pPr algn="ctr"/>
                      <a:r>
                        <a:rPr lang="it-IT" sz="1200" dirty="0"/>
                        <a:t>ferroviaria nazionale), sostenendone anche il collegamento e l’integrazione con la rete nazionale ad Alta velocità, in particolare nelle Regioni del Mezzogiorno.</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2985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PRIT 2025</a:t>
            </a:r>
          </a:p>
        </p:txBody>
      </p:sp>
      <p:sp>
        <p:nvSpPr>
          <p:cNvPr id="3" name="Segnaposto contenuto 2"/>
          <p:cNvSpPr>
            <a:spLocks noGrp="1"/>
          </p:cNvSpPr>
          <p:nvPr>
            <p:ph idx="1"/>
          </p:nvPr>
        </p:nvSpPr>
        <p:spPr>
          <a:xfrm>
            <a:off x="757238" y="908720"/>
            <a:ext cx="7919218" cy="911661"/>
          </a:xfrm>
        </p:spPr>
        <p:txBody>
          <a:bodyPr/>
          <a:lstStyle/>
          <a:p>
            <a:pPr marL="0" indent="0">
              <a:buNone/>
            </a:pPr>
            <a:r>
              <a:rPr lang="it-IT" dirty="0"/>
              <a:t>La Regione Emilia-Romagna nella relazione tecnica di accompagnamento al PRIT 2025 ha definito le seguenti finalità principali per il trasporto ferroviario regionale:</a:t>
            </a:r>
          </a:p>
          <a:p>
            <a:pPr marL="0" indent="0">
              <a:buNone/>
            </a:pP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851822864"/>
              </p:ext>
            </p:extLst>
          </p:nvPr>
        </p:nvGraphicFramePr>
        <p:xfrm>
          <a:off x="899592" y="1700808"/>
          <a:ext cx="7776864" cy="3545840"/>
        </p:xfrm>
        <a:graphic>
          <a:graphicData uri="http://schemas.openxmlformats.org/drawingml/2006/table">
            <a:tbl>
              <a:tblPr firstRow="1" bandRow="1">
                <a:tableStyleId>{0E3FDE45-AF77-4B5C-9715-49D594BDF05E}</a:tableStyleId>
              </a:tblPr>
              <a:tblGrid>
                <a:gridCol w="4263266">
                  <a:extLst>
                    <a:ext uri="{9D8B030D-6E8A-4147-A177-3AD203B41FA5}">
                      <a16:colId xmlns:a16="http://schemas.microsoft.com/office/drawing/2014/main" val="20000"/>
                    </a:ext>
                  </a:extLst>
                </a:gridCol>
                <a:gridCol w="3513598">
                  <a:extLst>
                    <a:ext uri="{9D8B030D-6E8A-4147-A177-3AD203B41FA5}">
                      <a16:colId xmlns:a16="http://schemas.microsoft.com/office/drawing/2014/main" val="20001"/>
                    </a:ext>
                  </a:extLst>
                </a:gridCol>
              </a:tblGrid>
              <a:tr h="370840">
                <a:tc>
                  <a:txBody>
                    <a:bodyPr/>
                    <a:lstStyle/>
                    <a:p>
                      <a:pPr algn="ctr"/>
                      <a:r>
                        <a:rPr lang="it-IT" sz="1400" dirty="0"/>
                        <a:t>Finalità Principali</a:t>
                      </a:r>
                    </a:p>
                  </a:txBody>
                  <a:tcPr/>
                </a:tc>
                <a:tc>
                  <a:txBody>
                    <a:bodyPr/>
                    <a:lstStyle/>
                    <a:p>
                      <a:pPr algn="ctr"/>
                      <a:r>
                        <a:rPr lang="it-IT" sz="1400" dirty="0"/>
                        <a:t>Descrizione</a:t>
                      </a:r>
                    </a:p>
                  </a:txBody>
                  <a:tcPr/>
                </a:tc>
                <a:extLst>
                  <a:ext uri="{0D108BD9-81ED-4DB2-BD59-A6C34878D82A}">
                    <a16:rowId xmlns:a16="http://schemas.microsoft.com/office/drawing/2014/main" val="10000"/>
                  </a:ext>
                </a:extLst>
              </a:tr>
              <a:tr h="370840">
                <a:tc>
                  <a:txBody>
                    <a:bodyPr/>
                    <a:lstStyle/>
                    <a:p>
                      <a:r>
                        <a:rPr lang="it-IT" sz="1400" dirty="0"/>
                        <a:t>Incrementare l’efficacia dei servizi</a:t>
                      </a:r>
                      <a:endParaRPr lang="it-IT" sz="1400" b="1" dirty="0"/>
                    </a:p>
                  </a:txBody>
                  <a:tcPr/>
                </a:tc>
                <a:tc>
                  <a:txBody>
                    <a:bodyPr/>
                    <a:lstStyle/>
                    <a:p>
                      <a:r>
                        <a:rPr lang="it-IT" sz="1400" dirty="0"/>
                        <a:t>Garantire coperture</a:t>
                      </a:r>
                      <a:r>
                        <a:rPr lang="it-IT" sz="1400" baseline="0" dirty="0"/>
                        <a:t> e frequenze regolari (30-60 </a:t>
                      </a:r>
                      <a:r>
                        <a:rPr lang="it-IT" sz="1400" baseline="0" dirty="0" err="1"/>
                        <a:t>min</a:t>
                      </a:r>
                      <a:r>
                        <a:rPr lang="it-IT" sz="1400" baseline="0" dirty="0"/>
                        <a:t>), particolarmente nelle tratte e fasce più trafficate (15 </a:t>
                      </a:r>
                      <a:r>
                        <a:rPr lang="it-IT" sz="1400" baseline="0" dirty="0" err="1"/>
                        <a:t>min</a:t>
                      </a:r>
                      <a:r>
                        <a:rPr lang="it-IT" sz="1400" baseline="0" dirty="0"/>
                        <a:t>)</a:t>
                      </a:r>
                      <a:endParaRPr lang="it-IT" sz="1400" dirty="0"/>
                    </a:p>
                  </a:txBody>
                  <a:tcPr/>
                </a:tc>
                <a:extLst>
                  <a:ext uri="{0D108BD9-81ED-4DB2-BD59-A6C34878D82A}">
                    <a16:rowId xmlns:a16="http://schemas.microsoft.com/office/drawing/2014/main" val="10001"/>
                  </a:ext>
                </a:extLst>
              </a:tr>
              <a:tr h="370840">
                <a:tc>
                  <a:txBody>
                    <a:bodyPr/>
                    <a:lstStyle/>
                    <a:p>
                      <a:r>
                        <a:rPr lang="it-IT" sz="1400" dirty="0"/>
                        <a:t>Offrire</a:t>
                      </a:r>
                      <a:r>
                        <a:rPr lang="it-IT" sz="1400" baseline="0" dirty="0"/>
                        <a:t> servizi di qualità</a:t>
                      </a:r>
                      <a:endParaRPr lang="it-IT" sz="1400" b="1" dirty="0"/>
                    </a:p>
                  </a:txBody>
                  <a:tcPr/>
                </a:tc>
                <a:tc>
                  <a:txBody>
                    <a:bodyPr/>
                    <a:lstStyle/>
                    <a:p>
                      <a:r>
                        <a:rPr lang="it-IT" sz="1400" dirty="0"/>
                        <a:t>Sviluppo</a:t>
                      </a:r>
                      <a:r>
                        <a:rPr lang="it-IT" sz="1400" baseline="0" dirty="0"/>
                        <a:t> della rete al più evoluto standard infrastrutturale</a:t>
                      </a:r>
                      <a:endParaRPr lang="it-IT" sz="1400" dirty="0"/>
                    </a:p>
                  </a:txBody>
                  <a:tcPr/>
                </a:tc>
                <a:extLst>
                  <a:ext uri="{0D108BD9-81ED-4DB2-BD59-A6C34878D82A}">
                    <a16:rowId xmlns:a16="http://schemas.microsoft.com/office/drawing/2014/main" val="10002"/>
                  </a:ext>
                </a:extLst>
              </a:tr>
              <a:tr h="370840">
                <a:tc>
                  <a:txBody>
                    <a:bodyPr/>
                    <a:lstStyle/>
                    <a:p>
                      <a:r>
                        <a:rPr lang="it-IT" sz="1400" dirty="0"/>
                        <a:t>Migliorare l’integrazione inter-modale</a:t>
                      </a:r>
                      <a:endParaRPr lang="it-IT" sz="1400" b="1" dirty="0"/>
                    </a:p>
                  </a:txBody>
                  <a:tcPr/>
                </a:tc>
                <a:tc>
                  <a:txBody>
                    <a:bodyPr/>
                    <a:lstStyle/>
                    <a:p>
                      <a:r>
                        <a:rPr lang="it-IT" sz="1400" dirty="0"/>
                        <a:t>Razionalizzare</a:t>
                      </a:r>
                      <a:r>
                        <a:rPr lang="it-IT" sz="1400" baseline="0" dirty="0"/>
                        <a:t> l’interscambio per ridurre tempi, disagi e costi delle rotture di carico</a:t>
                      </a:r>
                      <a:endParaRPr lang="it-IT" sz="1400" dirty="0"/>
                    </a:p>
                  </a:txBody>
                  <a:tcPr/>
                </a:tc>
                <a:extLst>
                  <a:ext uri="{0D108BD9-81ED-4DB2-BD59-A6C34878D82A}">
                    <a16:rowId xmlns:a16="http://schemas.microsoft.com/office/drawing/2014/main" val="10003"/>
                  </a:ext>
                </a:extLst>
              </a:tr>
              <a:tr h="370840">
                <a:tc>
                  <a:txBody>
                    <a:bodyPr/>
                    <a:lstStyle/>
                    <a:p>
                      <a:r>
                        <a:rPr lang="it-IT" sz="1400" dirty="0"/>
                        <a:t>Migliorare l’inter-operabilità</a:t>
                      </a:r>
                      <a:r>
                        <a:rPr lang="it-IT" sz="1400" baseline="0" dirty="0"/>
                        <a:t> tra le reti RFI e FER</a:t>
                      </a:r>
                      <a:endParaRPr lang="it-IT" sz="1400" b="1" dirty="0"/>
                    </a:p>
                  </a:txBody>
                  <a:tcPr/>
                </a:tc>
                <a:tc>
                  <a:txBody>
                    <a:bodyPr/>
                    <a:lstStyle/>
                    <a:p>
                      <a:r>
                        <a:rPr lang="it-IT" sz="1400" dirty="0"/>
                        <a:t>Armonizzare gli standard infrastrutturali</a:t>
                      </a:r>
                    </a:p>
                  </a:txBody>
                  <a:tcPr/>
                </a:tc>
                <a:extLst>
                  <a:ext uri="{0D108BD9-81ED-4DB2-BD59-A6C34878D82A}">
                    <a16:rowId xmlns:a16="http://schemas.microsoft.com/office/drawing/2014/main" val="10004"/>
                  </a:ext>
                </a:extLst>
              </a:tr>
              <a:tr h="370840">
                <a:tc>
                  <a:txBody>
                    <a:bodyPr/>
                    <a:lstStyle/>
                    <a:p>
                      <a:r>
                        <a:rPr lang="it-IT" sz="1400" dirty="0"/>
                        <a:t>Potenziare e ammodernare la rete esistente</a:t>
                      </a:r>
                      <a:endParaRPr lang="it-IT" sz="1400" b="1" dirty="0"/>
                    </a:p>
                  </a:txBody>
                  <a:tcPr/>
                </a:tc>
                <a:tc>
                  <a:txBody>
                    <a:bodyPr/>
                    <a:lstStyle/>
                    <a:p>
                      <a:r>
                        <a:rPr lang="it-IT" sz="1400" dirty="0"/>
                        <a:t>Sviluppo</a:t>
                      </a:r>
                      <a:r>
                        <a:rPr lang="it-IT" sz="1400" baseline="0" dirty="0"/>
                        <a:t> delle rete al più evoluto standard infrastrutturale</a:t>
                      </a:r>
                      <a:endParaRPr lang="it-IT" sz="1400" dirty="0"/>
                    </a:p>
                  </a:txBody>
                  <a:tcPr/>
                </a:tc>
                <a:extLst>
                  <a:ext uri="{0D108BD9-81ED-4DB2-BD59-A6C34878D82A}">
                    <a16:rowId xmlns:a16="http://schemas.microsoft.com/office/drawing/2014/main" val="10005"/>
                  </a:ext>
                </a:extLst>
              </a:tr>
              <a:tr h="370840">
                <a:tc>
                  <a:txBody>
                    <a:bodyPr/>
                    <a:lstStyle/>
                    <a:p>
                      <a:r>
                        <a:rPr lang="it-IT" sz="1400" dirty="0"/>
                        <a:t>Garantire una</a:t>
                      </a:r>
                      <a:r>
                        <a:rPr lang="it-IT" sz="1400" baseline="0" dirty="0"/>
                        <a:t> tempestiva, adeguata e integrata informazione all’utenza </a:t>
                      </a:r>
                      <a:endParaRPr lang="it-IT" sz="1400" b="1" dirty="0"/>
                    </a:p>
                  </a:txBody>
                  <a:tcPr/>
                </a:tc>
                <a:tc>
                  <a:txBody>
                    <a:bodyPr/>
                    <a:lstStyle/>
                    <a:p>
                      <a:r>
                        <a:rPr lang="it-IT" sz="1400" dirty="0"/>
                        <a:t>Sviluppo dispositivi evoluti di comunicazione nelle stazioni e fermate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875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PRIT 2025</a:t>
            </a:r>
          </a:p>
        </p:txBody>
      </p:sp>
      <p:sp>
        <p:nvSpPr>
          <p:cNvPr id="3" name="Segnaposto contenuto 2"/>
          <p:cNvSpPr>
            <a:spLocks noGrp="1"/>
          </p:cNvSpPr>
          <p:nvPr>
            <p:ph idx="1"/>
          </p:nvPr>
        </p:nvSpPr>
        <p:spPr>
          <a:xfrm>
            <a:off x="757238" y="908720"/>
            <a:ext cx="7919218" cy="5823775"/>
          </a:xfrm>
        </p:spPr>
        <p:txBody>
          <a:bodyPr/>
          <a:lstStyle/>
          <a:p>
            <a:pPr marL="0" indent="0">
              <a:buNone/>
            </a:pPr>
            <a:r>
              <a:rPr lang="it-IT" dirty="0"/>
              <a:t>La Regione Emilia-Romagna nella relazione tecnica di accompagnamento al PRIT 2025 ha definito i seguenti obiettivi e azioni specifiche per la rete regionale di competenza FER:</a:t>
            </a:r>
          </a:p>
          <a:p>
            <a:pPr>
              <a:buFont typeface="Wingdings" panose="05000000000000000000" pitchFamily="2" charset="2"/>
              <a:buChar char="Ø"/>
            </a:pPr>
            <a:r>
              <a:rPr lang="it-IT" b="1" dirty="0"/>
              <a:t>Elevare gli standard di sicurezza della marcia dei treni</a:t>
            </a:r>
            <a:r>
              <a:rPr lang="it-IT" dirty="0"/>
              <a:t>, tramite l’attrezzaggio di terra del SCMT.</a:t>
            </a:r>
          </a:p>
          <a:p>
            <a:pPr>
              <a:buFont typeface="Wingdings" panose="05000000000000000000" pitchFamily="2" charset="2"/>
              <a:buChar char="Ø"/>
            </a:pPr>
            <a:r>
              <a:rPr lang="it-IT" b="1" dirty="0"/>
              <a:t>Velocizzare le relazioni per ridurre i tempi di percorrenza</a:t>
            </a:r>
            <a:r>
              <a:rPr lang="it-IT" dirty="0"/>
              <a:t>, tramite:</a:t>
            </a:r>
          </a:p>
          <a:p>
            <a:pPr lvl="1"/>
            <a:r>
              <a:rPr lang="it-IT" dirty="0"/>
              <a:t>adeguando in alcune tratte l’armamento ferroviario;</a:t>
            </a:r>
          </a:p>
          <a:p>
            <a:pPr lvl="1"/>
            <a:r>
              <a:rPr lang="it-IT" dirty="0"/>
              <a:t>regolarizzando e ottimizzando i sistemi di segnalamento e le distanze dei segnali;</a:t>
            </a:r>
          </a:p>
          <a:p>
            <a:pPr lvl="1"/>
            <a:r>
              <a:rPr lang="it-IT" dirty="0"/>
              <a:t>trasformando gli attuali sistemi di protezione dei passaggi a livello per consentire l’aumento delle velocità massime attualmente consentite ove non già realizzati;</a:t>
            </a:r>
          </a:p>
          <a:p>
            <a:pPr lvl="1"/>
            <a:r>
              <a:rPr lang="it-IT" dirty="0"/>
              <a:t>intervenendo su ponti e rilevati che limitano la velocità dei treni;</a:t>
            </a:r>
          </a:p>
          <a:p>
            <a:pPr>
              <a:buFont typeface="Wingdings" panose="05000000000000000000" pitchFamily="2" charset="2"/>
              <a:buChar char="Ø"/>
            </a:pPr>
            <a:r>
              <a:rPr lang="it-IT" b="1" dirty="0"/>
              <a:t>Migliorare e ottimizzare il comando e controllo della circolazione ferroviaria</a:t>
            </a:r>
            <a:r>
              <a:rPr lang="it-IT" dirty="0"/>
              <a:t> dell’intera rete regionale tramite un CTC unico</a:t>
            </a:r>
          </a:p>
          <a:p>
            <a:pPr>
              <a:buFont typeface="Wingdings" panose="05000000000000000000" pitchFamily="2" charset="2"/>
              <a:buChar char="Ø"/>
            </a:pPr>
            <a:r>
              <a:rPr lang="it-IT" b="1" dirty="0"/>
              <a:t>Migliorare il livello di accessibilità, fruibilità e di integrazione modale delle stazioni e fermate</a:t>
            </a:r>
            <a:r>
              <a:rPr lang="it-IT" dirty="0"/>
              <a:t>, analogamente a quanto previsto per la rete nazionale.</a:t>
            </a:r>
          </a:p>
          <a:p>
            <a:pPr>
              <a:buFont typeface="Wingdings" panose="05000000000000000000" pitchFamily="2" charset="2"/>
              <a:buChar char="Ø"/>
            </a:pPr>
            <a:r>
              <a:rPr lang="it-IT" b="1" dirty="0"/>
              <a:t>Eliminare parte dei passaggi a livello</a:t>
            </a:r>
            <a:r>
              <a:rPr lang="it-IT" dirty="0"/>
              <a:t>, ovvero migliorare i dispositivi tecnologici di comando.</a:t>
            </a:r>
          </a:p>
          <a:p>
            <a:pPr>
              <a:buFont typeface="Wingdings" panose="05000000000000000000" pitchFamily="2" charset="2"/>
              <a:buChar char="Ø"/>
            </a:pPr>
            <a:r>
              <a:rPr lang="it-IT" b="1" dirty="0"/>
              <a:t>Potenziare la relazione Parma-Suzzara-Poggio Rusco </a:t>
            </a:r>
            <a:r>
              <a:rPr lang="it-IT" dirty="0"/>
              <a:t>all’interno del corridoio </a:t>
            </a:r>
            <a:r>
              <a:rPr lang="it-IT" dirty="0" err="1"/>
              <a:t>TiBre</a:t>
            </a:r>
            <a:r>
              <a:rPr lang="it-IT" dirty="0"/>
              <a:t>.</a:t>
            </a:r>
          </a:p>
          <a:p>
            <a:pPr>
              <a:buFont typeface="Wingdings" panose="05000000000000000000" pitchFamily="2" charset="2"/>
              <a:buChar char="Ø"/>
            </a:pPr>
            <a:r>
              <a:rPr lang="it-IT" b="1" dirty="0"/>
              <a:t>Ottimizzare le stazioni di incrocio </a:t>
            </a:r>
            <a:r>
              <a:rPr lang="it-IT" dirty="0"/>
              <a:t>per ridurre i relativi tempi di percorrenza.</a:t>
            </a:r>
          </a:p>
          <a:p>
            <a:pPr>
              <a:buFont typeface="Wingdings" panose="05000000000000000000" pitchFamily="2" charset="2"/>
              <a:buChar char="Ø"/>
            </a:pPr>
            <a:r>
              <a:rPr lang="it-IT" b="1" dirty="0"/>
              <a:t>Ottimizzare e semplificare le manovre e i collegamenti in corrispondenza con la rete nazionale</a:t>
            </a:r>
            <a:r>
              <a:rPr lang="it-IT" dirty="0"/>
              <a:t>.</a:t>
            </a:r>
          </a:p>
          <a:p>
            <a:pPr marL="0" indent="0">
              <a:buNone/>
            </a:pPr>
            <a:endParaRPr lang="it-IT" dirty="0"/>
          </a:p>
        </p:txBody>
      </p:sp>
    </p:spTree>
    <p:extLst>
      <p:ext uri="{BB962C8B-B14F-4D97-AF65-F5344CB8AC3E}">
        <p14:creationId xmlns:p14="http://schemas.microsoft.com/office/powerpoint/2010/main" val="191706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DEFR 2022 Emilia-Romagna</a:t>
            </a:r>
          </a:p>
        </p:txBody>
      </p:sp>
      <p:sp>
        <p:nvSpPr>
          <p:cNvPr id="3" name="Segnaposto contenuto 2"/>
          <p:cNvSpPr>
            <a:spLocks noGrp="1"/>
          </p:cNvSpPr>
          <p:nvPr>
            <p:ph idx="1"/>
          </p:nvPr>
        </p:nvSpPr>
        <p:spPr>
          <a:xfrm>
            <a:off x="757238" y="908720"/>
            <a:ext cx="7919218" cy="3324629"/>
          </a:xfrm>
        </p:spPr>
        <p:txBody>
          <a:bodyPr/>
          <a:lstStyle/>
          <a:p>
            <a:pPr marL="0" indent="0">
              <a:buNone/>
            </a:pPr>
            <a:r>
              <a:rPr lang="it-IT" dirty="0"/>
              <a:t>La Regione Emilia-Romagna, all’interno del Documento di Economia e Finanza Regionale (DEFR) 2022-2024 ha delineato i seguenti obiettivi strategici relativi all’infrastruttura e trasporto ferroviario.</a:t>
            </a:r>
          </a:p>
          <a:p>
            <a:r>
              <a:rPr lang="it-IT" b="1" dirty="0"/>
              <a:t>Sostenere e promuovere il trasporto ferroviario</a:t>
            </a: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117256432"/>
              </p:ext>
            </p:extLst>
          </p:nvPr>
        </p:nvGraphicFramePr>
        <p:xfrm>
          <a:off x="1392477" y="1916832"/>
          <a:ext cx="6648740" cy="4119880"/>
        </p:xfrm>
        <a:graphic>
          <a:graphicData uri="http://schemas.openxmlformats.org/drawingml/2006/table">
            <a:tbl>
              <a:tblPr firstRow="1" bandRow="1">
                <a:tableStyleId>{21E4AEA4-8DFA-4A89-87EB-49C32662AFE0}</a:tableStyleId>
              </a:tblPr>
              <a:tblGrid>
                <a:gridCol w="2544283">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tblGrid>
              <a:tr h="370840">
                <a:tc>
                  <a:txBody>
                    <a:bodyPr/>
                    <a:lstStyle/>
                    <a:p>
                      <a:pPr algn="ctr"/>
                      <a:r>
                        <a:rPr lang="it-IT" sz="1200" dirty="0"/>
                        <a:t>Obiettivo</a:t>
                      </a:r>
                    </a:p>
                  </a:txBody>
                  <a:tcPr/>
                </a:tc>
                <a:tc>
                  <a:txBody>
                    <a:bodyPr/>
                    <a:lstStyle/>
                    <a:p>
                      <a:pPr algn="ctr"/>
                      <a:r>
                        <a:rPr lang="it-IT" sz="1200" dirty="0"/>
                        <a:t>Obiettivo</a:t>
                      </a:r>
                    </a:p>
                  </a:txBody>
                  <a:tcPr/>
                </a:tc>
                <a:extLst>
                  <a:ext uri="{0D108BD9-81ED-4DB2-BD59-A6C34878D82A}">
                    <a16:rowId xmlns:a16="http://schemas.microsoft.com/office/drawing/2014/main" val="10000"/>
                  </a:ext>
                </a:extLst>
              </a:tr>
              <a:tr h="370840">
                <a:tc>
                  <a:txBody>
                    <a:bodyPr/>
                    <a:lstStyle/>
                    <a:p>
                      <a:pPr algn="l"/>
                      <a:r>
                        <a:rPr lang="it-IT" sz="1200" dirty="0"/>
                        <a:t>Interventi di qualificazione delle linee ferroviarie regionali.</a:t>
                      </a:r>
                    </a:p>
                  </a:txBody>
                  <a:tcPr/>
                </a:tc>
                <a:tc>
                  <a:txBody>
                    <a:bodyPr/>
                    <a:lstStyle/>
                    <a:p>
                      <a:pPr algn="ctr"/>
                      <a:r>
                        <a:rPr lang="it-IT" sz="1200" dirty="0"/>
                        <a:t>Completamento dell’implementazione del Sistema di  Controllo Marcia Treno (SCMT) sull’intera rete regionale e dell’elettrificazione della rete regionale. Si procederà alla eliminazione dei passaggi a livello sulle principali strade e con gli interventi di ricucitura urbana mediante</a:t>
                      </a:r>
                    </a:p>
                    <a:p>
                      <a:pPr algn="ctr"/>
                      <a:r>
                        <a:rPr lang="it-IT" sz="1200" dirty="0"/>
                        <a:t>interramento della ferrovia a Bologna e Ferrara.</a:t>
                      </a:r>
                    </a:p>
                  </a:txBody>
                  <a:tcPr/>
                </a:tc>
                <a:extLst>
                  <a:ext uri="{0D108BD9-81ED-4DB2-BD59-A6C34878D82A}">
                    <a16:rowId xmlns:a16="http://schemas.microsoft.com/office/drawing/2014/main" val="10001"/>
                  </a:ext>
                </a:extLst>
              </a:tr>
              <a:tr h="370840">
                <a:tc>
                  <a:txBody>
                    <a:bodyPr/>
                    <a:lstStyle/>
                    <a:p>
                      <a:pPr algn="just"/>
                      <a:r>
                        <a:rPr lang="it-IT" sz="1200" dirty="0"/>
                        <a:t>Potenziamento della rete principale ferroviaria con eliminazione dei colli di bottiglia.</a:t>
                      </a:r>
                    </a:p>
                  </a:txBody>
                  <a:tcPr/>
                </a:tc>
                <a:tc>
                  <a:txBody>
                    <a:bodyPr/>
                    <a:lstStyle/>
                    <a:p>
                      <a:pPr algn="ctr"/>
                      <a:r>
                        <a:rPr lang="it-IT" sz="1200" dirty="0"/>
                        <a:t>Si procederà al potenziamento tecnologico finalizzato alla velocizzazione della linea Bologna-Rimini, al potenziamento dei collegamenti con il porto di Ravenna – con interventi sulla tratta tra Castel Bolognese e Ravenna</a:t>
                      </a:r>
                      <a:r>
                        <a:rPr lang="it-IT" sz="1200" baseline="0" dirty="0"/>
                        <a:t> </a:t>
                      </a:r>
                      <a:r>
                        <a:rPr lang="it-IT" sz="1200" dirty="0"/>
                        <a:t>- a beneficio del traffico passeggeri e merci, e al raddoppio della linea pontremolese tratto Parma-Vicofertile-</a:t>
                      </a:r>
                      <a:r>
                        <a:rPr lang="it-IT" sz="1200" dirty="0" err="1"/>
                        <a:t>Osteriazza</a:t>
                      </a:r>
                      <a:r>
                        <a:rPr lang="it-IT" sz="1200" dirty="0"/>
                        <a:t>..</a:t>
                      </a:r>
                    </a:p>
                  </a:txBody>
                  <a:tcPr/>
                </a:tc>
                <a:extLst>
                  <a:ext uri="{0D108BD9-81ED-4DB2-BD59-A6C34878D82A}">
                    <a16:rowId xmlns:a16="http://schemas.microsoft.com/office/drawing/2014/main" val="10002"/>
                  </a:ext>
                </a:extLst>
              </a:tr>
              <a:tr h="370840">
                <a:tc>
                  <a:txBody>
                    <a:bodyPr/>
                    <a:lstStyle/>
                    <a:p>
                      <a:pPr algn="just"/>
                      <a:r>
                        <a:rPr lang="it-IT" sz="1200" dirty="0"/>
                        <a:t>Adeguamento delle stazioni ferroviarie.</a:t>
                      </a:r>
                    </a:p>
                  </a:txBody>
                  <a:tcPr/>
                </a:tc>
                <a:tc>
                  <a:txBody>
                    <a:bodyPr/>
                    <a:lstStyle/>
                    <a:p>
                      <a:pPr algn="ctr"/>
                      <a:r>
                        <a:rPr lang="it-IT" sz="1200" dirty="0"/>
                        <a:t>Si intende migliorare, attraverso interventi strutturali combinati con specifiche modalità di gestione, l’accessibilità, il comfort, il decoro, la sicurezza, l’informazione al pubblico di stazioni della rete nazionale e regionale e sviluppare l’</a:t>
                      </a:r>
                      <a:r>
                        <a:rPr lang="it-IT" sz="1200" dirty="0" err="1"/>
                        <a:t>intermodalità</a:t>
                      </a:r>
                      <a:r>
                        <a:rPr lang="it-IT" sz="1200" dirty="0"/>
                        <a:t> nelle stazioni ferroviarie attraverso accordi con RFI.</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318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piano interventi previsti nel DEFR 2022</a:t>
            </a:r>
          </a:p>
        </p:txBody>
      </p:sp>
      <p:sp>
        <p:nvSpPr>
          <p:cNvPr id="3" name="Segnaposto contenuto 2"/>
          <p:cNvSpPr>
            <a:spLocks noGrp="1"/>
          </p:cNvSpPr>
          <p:nvPr>
            <p:ph idx="1"/>
          </p:nvPr>
        </p:nvSpPr>
        <p:spPr>
          <a:xfrm>
            <a:off x="757238" y="908720"/>
            <a:ext cx="7919218" cy="2764476"/>
          </a:xfrm>
        </p:spPr>
        <p:txBody>
          <a:bodyPr/>
          <a:lstStyle/>
          <a:p>
            <a:pPr marL="0" indent="0">
              <a:buNone/>
            </a:pP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5" name="Immagine 4"/>
          <p:cNvPicPr>
            <a:picLocks noChangeAspect="1"/>
          </p:cNvPicPr>
          <p:nvPr/>
        </p:nvPicPr>
        <p:blipFill>
          <a:blip r:embed="rId2"/>
          <a:stretch>
            <a:fillRect/>
          </a:stretch>
        </p:blipFill>
        <p:spPr>
          <a:xfrm>
            <a:off x="26637" y="980728"/>
            <a:ext cx="9144000" cy="5235313"/>
          </a:xfrm>
          <a:prstGeom prst="rect">
            <a:avLst/>
          </a:prstGeom>
        </p:spPr>
      </p:pic>
    </p:spTree>
    <p:extLst>
      <p:ext uri="{BB962C8B-B14F-4D97-AF65-F5344CB8AC3E}">
        <p14:creationId xmlns:p14="http://schemas.microsoft.com/office/powerpoint/2010/main" val="101386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piano interventi previsti nel DEFR 2022</a:t>
            </a:r>
          </a:p>
        </p:txBody>
      </p:sp>
      <p:sp>
        <p:nvSpPr>
          <p:cNvPr id="3" name="Segnaposto contenuto 2"/>
          <p:cNvSpPr>
            <a:spLocks noGrp="1"/>
          </p:cNvSpPr>
          <p:nvPr>
            <p:ph idx="1"/>
          </p:nvPr>
        </p:nvSpPr>
        <p:spPr>
          <a:xfrm>
            <a:off x="757238" y="908720"/>
            <a:ext cx="7919218" cy="2764476"/>
          </a:xfrm>
        </p:spPr>
        <p:txBody>
          <a:bodyPr/>
          <a:lstStyle/>
          <a:p>
            <a:pPr marL="0" indent="0">
              <a:buNone/>
            </a:pP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4" name="Immagine 3"/>
          <p:cNvPicPr>
            <a:picLocks noChangeAspect="1"/>
          </p:cNvPicPr>
          <p:nvPr/>
        </p:nvPicPr>
        <p:blipFill>
          <a:blip r:embed="rId2"/>
          <a:stretch>
            <a:fillRect/>
          </a:stretch>
        </p:blipFill>
        <p:spPr>
          <a:xfrm>
            <a:off x="14810" y="1539135"/>
            <a:ext cx="9144000" cy="2367741"/>
          </a:xfrm>
          <a:prstGeom prst="rect">
            <a:avLst/>
          </a:prstGeom>
        </p:spPr>
      </p:pic>
      <p:pic>
        <p:nvPicPr>
          <p:cNvPr id="6" name="Immagine 5"/>
          <p:cNvPicPr>
            <a:picLocks noChangeAspect="1"/>
          </p:cNvPicPr>
          <p:nvPr/>
        </p:nvPicPr>
        <p:blipFill>
          <a:blip r:embed="rId3"/>
          <a:stretch>
            <a:fillRect/>
          </a:stretch>
        </p:blipFill>
        <p:spPr>
          <a:xfrm>
            <a:off x="14810" y="935343"/>
            <a:ext cx="9144000" cy="603792"/>
          </a:xfrm>
          <a:prstGeom prst="rect">
            <a:avLst/>
          </a:prstGeom>
        </p:spPr>
      </p:pic>
      <p:sp>
        <p:nvSpPr>
          <p:cNvPr id="5" name="Rettangolo 4"/>
          <p:cNvSpPr/>
          <p:nvPr/>
        </p:nvSpPr>
        <p:spPr>
          <a:xfrm>
            <a:off x="2267744" y="3919115"/>
            <a:ext cx="6713153" cy="2462213"/>
          </a:xfrm>
          <a:prstGeom prst="rect">
            <a:avLst/>
          </a:prstGeom>
        </p:spPr>
        <p:txBody>
          <a:bodyPr wrap="square">
            <a:spAutoFit/>
          </a:bodyPr>
          <a:lstStyle/>
          <a:p>
            <a:endParaRPr lang="it-IT" sz="1400" u="none" dirty="0">
              <a:solidFill>
                <a:srgbClr val="000000"/>
              </a:solidFill>
              <a:latin typeface="Calibri" panose="020F0502020204030204" pitchFamily="34" charset="0"/>
            </a:endParaRPr>
          </a:p>
          <a:p>
            <a:r>
              <a:rPr lang="it-IT" sz="1400" u="none" dirty="0">
                <a:solidFill>
                  <a:srgbClr val="000000"/>
                </a:solidFill>
                <a:latin typeface="Calibri" panose="020F0502020204030204" pitchFamily="34" charset="0"/>
              </a:rPr>
              <a:t> Ha confermato </a:t>
            </a:r>
            <a:r>
              <a:rPr lang="it-IT" sz="1400" b="1" u="none" dirty="0">
                <a:solidFill>
                  <a:srgbClr val="000000"/>
                </a:solidFill>
                <a:latin typeface="Calibri" panose="020F0502020204030204" pitchFamily="34" charset="0"/>
              </a:rPr>
              <a:t>oltre 240 mln. di euro </a:t>
            </a:r>
            <a:r>
              <a:rPr lang="it-IT" sz="1400" u="none" dirty="0">
                <a:solidFill>
                  <a:srgbClr val="000000"/>
                </a:solidFill>
                <a:latin typeface="Calibri" panose="020F0502020204030204" pitchFamily="34" charset="0"/>
              </a:rPr>
              <a:t>nei prossimi tre anni, di cui 185 già finanziati, a cui si aggiungono 58 mln. a valore sui fondi PNRR, per un totale di circa 300 mln. di euro.</a:t>
            </a:r>
          </a:p>
          <a:p>
            <a:r>
              <a:rPr lang="it-IT" sz="1400" u="none" dirty="0">
                <a:solidFill>
                  <a:srgbClr val="000000"/>
                </a:solidFill>
                <a:latin typeface="Calibri" panose="020F0502020204030204" pitchFamily="34" charset="0"/>
              </a:rPr>
              <a:t>I principali interventi sulle </a:t>
            </a:r>
            <a:r>
              <a:rPr lang="it-IT" sz="1400" b="1" u="none" dirty="0">
                <a:solidFill>
                  <a:srgbClr val="000000"/>
                </a:solidFill>
                <a:latin typeface="Calibri" panose="020F0502020204030204" pitchFamily="34" charset="0"/>
              </a:rPr>
              <a:t>ferrovie regionali</a:t>
            </a:r>
            <a:r>
              <a:rPr lang="it-IT" sz="1400" u="none" dirty="0">
                <a:solidFill>
                  <a:srgbClr val="000000"/>
                </a:solidFill>
                <a:latin typeface="Calibri" panose="020F0502020204030204" pitchFamily="34" charset="0"/>
              </a:rPr>
              <a:t> sono:</a:t>
            </a:r>
          </a:p>
          <a:p>
            <a:pPr marL="285750" indent="-285750">
              <a:buFont typeface="Arial" panose="020B0604020202020204" pitchFamily="34" charset="0"/>
              <a:buChar char="•"/>
            </a:pPr>
            <a:r>
              <a:rPr lang="it-IT" sz="1400" b="1" u="none" dirty="0">
                <a:solidFill>
                  <a:srgbClr val="000000"/>
                </a:solidFill>
                <a:latin typeface="Calibri" panose="020F0502020204030204" pitchFamily="34" charset="0"/>
              </a:rPr>
              <a:t>elettrificazione </a:t>
            </a:r>
            <a:r>
              <a:rPr lang="it-IT" sz="1400" u="none" dirty="0">
                <a:solidFill>
                  <a:srgbClr val="000000"/>
                </a:solidFill>
                <a:latin typeface="Calibri" panose="020F0502020204030204" pitchFamily="34" charset="0"/>
              </a:rPr>
              <a:t>delle linee reggiane entro il 2022 (32 mln), </a:t>
            </a:r>
          </a:p>
          <a:p>
            <a:pPr marL="285750" indent="-285750">
              <a:buFont typeface="Arial" panose="020B0604020202020204" pitchFamily="34" charset="0"/>
              <a:buChar char="•"/>
            </a:pPr>
            <a:r>
              <a:rPr lang="it-IT" sz="1400" b="1" u="none" dirty="0">
                <a:solidFill>
                  <a:srgbClr val="000000"/>
                </a:solidFill>
                <a:latin typeface="Calibri" panose="020F0502020204030204" pitchFamily="34" charset="0"/>
              </a:rPr>
              <a:t>elettrificazione</a:t>
            </a:r>
            <a:r>
              <a:rPr lang="it-IT" sz="1400" u="none" dirty="0">
                <a:solidFill>
                  <a:srgbClr val="000000"/>
                </a:solidFill>
                <a:latin typeface="Calibri" panose="020F0502020204030204" pitchFamily="34" charset="0"/>
              </a:rPr>
              <a:t> della tratta Parma-Poggio Rusco relativa alle linee Parma-Suzzara e Ferrara Suzzara (58 mln) e la linea Ferrara-Codigoro (35 mln). </a:t>
            </a:r>
          </a:p>
          <a:p>
            <a:pPr marL="285750" indent="-285750">
              <a:buFont typeface="Arial" panose="020B0604020202020204" pitchFamily="34" charset="0"/>
              <a:buChar char="•"/>
            </a:pPr>
            <a:r>
              <a:rPr lang="it-IT" sz="1400" b="1" u="none" dirty="0">
                <a:solidFill>
                  <a:srgbClr val="000000"/>
                </a:solidFill>
                <a:latin typeface="Calibri" panose="020F0502020204030204" pitchFamily="34" charset="0"/>
              </a:rPr>
              <a:t>ricucitura urbana (interramento)  </a:t>
            </a:r>
            <a:r>
              <a:rPr lang="it-IT" sz="1400" u="none" dirty="0">
                <a:solidFill>
                  <a:srgbClr val="000000"/>
                </a:solidFill>
                <a:latin typeface="Calibri" panose="020F0502020204030204" pitchFamily="34" charset="0"/>
              </a:rPr>
              <a:t>(</a:t>
            </a:r>
            <a:r>
              <a:rPr lang="it-IT" sz="1400" b="1" u="none" dirty="0">
                <a:solidFill>
                  <a:srgbClr val="000000"/>
                </a:solidFill>
                <a:latin typeface="Calibri" panose="020F0502020204030204" pitchFamily="34" charset="0"/>
              </a:rPr>
              <a:t>oltre 120 mln) </a:t>
            </a:r>
            <a:r>
              <a:rPr lang="it-IT" sz="1400" u="none" dirty="0">
                <a:solidFill>
                  <a:srgbClr val="000000"/>
                </a:solidFill>
                <a:latin typeface="Calibri" panose="020F0502020204030204" pitchFamily="34" charset="0"/>
              </a:rPr>
              <a:t>nelle città di Ferrara e Bologna </a:t>
            </a:r>
          </a:p>
          <a:p>
            <a:pPr marL="285750" indent="-285750">
              <a:buFont typeface="Arial" panose="020B0604020202020204" pitchFamily="34" charset="0"/>
              <a:buChar char="•"/>
            </a:pPr>
            <a:r>
              <a:rPr lang="it-IT" sz="1400" u="none" dirty="0">
                <a:solidFill>
                  <a:srgbClr val="000000"/>
                </a:solidFill>
                <a:latin typeface="Calibri" panose="020F0502020204030204" pitchFamily="34" charset="0"/>
              </a:rPr>
              <a:t>progressiva </a:t>
            </a:r>
            <a:r>
              <a:rPr lang="it-IT" sz="1400" b="1" u="none" dirty="0">
                <a:solidFill>
                  <a:srgbClr val="000000"/>
                </a:solidFill>
                <a:latin typeface="Calibri" panose="020F0502020204030204" pitchFamily="34" charset="0"/>
              </a:rPr>
              <a:t>soppressione dei passaggi a livello</a:t>
            </a:r>
            <a:r>
              <a:rPr lang="it-IT" sz="1400" u="none" dirty="0">
                <a:solidFill>
                  <a:srgbClr val="000000"/>
                </a:solidFill>
                <a:latin typeface="Calibri" panose="020F0502020204030204" pitchFamily="34" charset="0"/>
              </a:rPr>
              <a:t>. </a:t>
            </a:r>
          </a:p>
          <a:p>
            <a:pPr marL="285750" indent="-285750">
              <a:buFont typeface="Arial" panose="020B0604020202020204" pitchFamily="34" charset="0"/>
              <a:buChar char="•"/>
            </a:pPr>
            <a:r>
              <a:rPr lang="it-IT" sz="1400" u="none" dirty="0">
                <a:solidFill>
                  <a:srgbClr val="000000"/>
                </a:solidFill>
                <a:latin typeface="Calibri" panose="020F0502020204030204" pitchFamily="34" charset="0"/>
              </a:rPr>
              <a:t>Estensione del </a:t>
            </a:r>
            <a:r>
              <a:rPr lang="it-IT" sz="1400" b="1" u="none" dirty="0">
                <a:solidFill>
                  <a:srgbClr val="000000"/>
                </a:solidFill>
                <a:latin typeface="Calibri" panose="020F0502020204030204" pitchFamily="34" charset="0"/>
              </a:rPr>
              <a:t>sistema di controllo marcia treno (SCMT</a:t>
            </a:r>
            <a:r>
              <a:rPr lang="it-IT" sz="1400" u="none" dirty="0">
                <a:solidFill>
                  <a:srgbClr val="000000"/>
                </a:solidFill>
                <a:latin typeface="Calibri" panose="020F0502020204030204" pitchFamily="34" charset="0"/>
              </a:rPr>
              <a:t>) su tutta la rete regionale entro il 2022. </a:t>
            </a:r>
            <a:endParaRPr lang="it-IT" sz="1400" dirty="0"/>
          </a:p>
        </p:txBody>
      </p:sp>
      <p:sp>
        <p:nvSpPr>
          <p:cNvPr id="7" name="CasellaDiTesto 6"/>
          <p:cNvSpPr txBox="1"/>
          <p:nvPr/>
        </p:nvSpPr>
        <p:spPr>
          <a:xfrm>
            <a:off x="56659" y="4776101"/>
            <a:ext cx="1872208" cy="738664"/>
          </a:xfrm>
          <a:prstGeom prst="rect">
            <a:avLst/>
          </a:prstGeom>
          <a:noFill/>
        </p:spPr>
        <p:txBody>
          <a:bodyPr wrap="square" rtlCol="0">
            <a:spAutoFit/>
          </a:bodyPr>
          <a:lstStyle/>
          <a:p>
            <a:pPr algn="ctr"/>
            <a:r>
              <a:rPr lang="it-IT" sz="1400" b="1" u="none" dirty="0"/>
              <a:t>Piano interventi triennali RER sul TPL 2021-2023</a:t>
            </a:r>
          </a:p>
        </p:txBody>
      </p:sp>
      <p:sp>
        <p:nvSpPr>
          <p:cNvPr id="8" name="Freccia a destra 7"/>
          <p:cNvSpPr/>
          <p:nvPr/>
        </p:nvSpPr>
        <p:spPr bwMode="auto">
          <a:xfrm>
            <a:off x="1945815" y="4985835"/>
            <a:ext cx="288032" cy="319197"/>
          </a:xfrm>
          <a:prstGeom prst="rightArrow">
            <a:avLst/>
          </a:prstGeom>
          <a:solidFill>
            <a:schemeClr val="accent2"/>
          </a:solidFill>
          <a:ln w="254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700" b="0" i="0" u="sng" strike="noStrike" cap="none" normalizeH="0" baseline="0">
              <a:ln>
                <a:noFill/>
              </a:ln>
              <a:solidFill>
                <a:srgbClr val="333399"/>
              </a:solidFill>
              <a:effectLst/>
              <a:latin typeface="Arial" charset="0"/>
            </a:endParaRPr>
          </a:p>
        </p:txBody>
      </p:sp>
    </p:spTree>
    <p:extLst>
      <p:ext uri="{BB962C8B-B14F-4D97-AF65-F5344CB8AC3E}">
        <p14:creationId xmlns:p14="http://schemas.microsoft.com/office/powerpoint/2010/main" val="323100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755576" y="1872101"/>
            <a:ext cx="7828468" cy="351805"/>
            <a:chOff x="336" y="576"/>
            <a:chExt cx="5232" cy="192"/>
          </a:xfrm>
        </p:grpSpPr>
        <p:sp>
          <p:nvSpPr>
            <p:cNvPr id="13318" name="Rectangle 3"/>
            <p:cNvSpPr>
              <a:spLocks noChangeArrowheads="1"/>
            </p:cNvSpPr>
            <p:nvPr/>
          </p:nvSpPr>
          <p:spPr bwMode="auto">
            <a:xfrm>
              <a:off x="336" y="576"/>
              <a:ext cx="5232" cy="192"/>
            </a:xfrm>
            <a:prstGeom prst="rect">
              <a:avLst/>
            </a:prstGeom>
            <a:gradFill rotWithShape="0">
              <a:gsLst>
                <a:gs pos="0">
                  <a:srgbClr val="8F9EBA"/>
                </a:gs>
                <a:gs pos="100000">
                  <a:srgbClr val="002362"/>
                </a:gs>
              </a:gsLst>
              <a:lin ang="2700000" scaled="1"/>
            </a:gradFill>
            <a:ln w="6350">
              <a:solidFill>
                <a:srgbClr val="C0C0C0"/>
              </a:solidFill>
              <a:miter lim="800000"/>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19" name="Line 4"/>
            <p:cNvSpPr>
              <a:spLocks noChangeShapeType="1"/>
            </p:cNvSpPr>
            <p:nvPr/>
          </p:nvSpPr>
          <p:spPr bwMode="auto">
            <a:xfrm>
              <a:off x="336" y="597"/>
              <a:ext cx="5232" cy="0"/>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20" name="Line 5"/>
            <p:cNvSpPr>
              <a:spLocks noChangeShapeType="1"/>
            </p:cNvSpPr>
            <p:nvPr/>
          </p:nvSpPr>
          <p:spPr bwMode="auto">
            <a:xfrm flipH="1">
              <a:off x="384" y="576"/>
              <a:ext cx="0" cy="192"/>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grpSp>
      <p:sp>
        <p:nvSpPr>
          <p:cNvPr id="13315" name="Rectangle 6"/>
          <p:cNvSpPr>
            <a:spLocks noChangeArrowheads="1"/>
          </p:cNvSpPr>
          <p:nvPr/>
        </p:nvSpPr>
        <p:spPr bwMode="auto">
          <a:xfrm>
            <a:off x="827584" y="1019136"/>
            <a:ext cx="7482346" cy="2057737"/>
          </a:xfrm>
          <a:prstGeom prst="rect">
            <a:avLst/>
          </a:prstGeom>
          <a:noFill/>
          <a:ln w="9525">
            <a:noFill/>
            <a:miter lim="800000"/>
            <a:headEnd/>
            <a:tailEnd/>
          </a:ln>
        </p:spPr>
        <p:txBody>
          <a:bodyPr wrap="square" lIns="85020" tIns="42510" rIns="85020" bIns="42510">
            <a:spAutoFit/>
          </a:bodyPr>
          <a:lstStyle/>
          <a:p>
            <a:pPr marL="263862" indent="-263862">
              <a:lnSpc>
                <a:spcPct val="125000"/>
              </a:lnSpc>
              <a:spcBef>
                <a:spcPct val="50000"/>
              </a:spcBef>
              <a:spcAft>
                <a:spcPct val="5000"/>
              </a:spcAft>
              <a:buSzPct val="75000"/>
              <a:buFont typeface="Wingdings" panose="05000000000000000000" pitchFamily="2" charset="2"/>
              <a:buChar char="v"/>
            </a:pPr>
            <a:r>
              <a:rPr lang="it-IT" sz="1500" b="1" u="none" dirty="0">
                <a:solidFill>
                  <a:srgbClr val="002060"/>
                </a:solidFill>
                <a:latin typeface="+mn-lt"/>
              </a:rPr>
              <a:t>Premessa</a:t>
            </a:r>
          </a:p>
          <a:p>
            <a:pPr marL="263862" indent="-263862">
              <a:lnSpc>
                <a:spcPct val="125000"/>
              </a:lnSpc>
              <a:spcBef>
                <a:spcPct val="50000"/>
              </a:spcBef>
              <a:spcAft>
                <a:spcPct val="5000"/>
              </a:spcAft>
              <a:buSzPct val="75000"/>
              <a:buFont typeface="Wingdings" panose="05000000000000000000" pitchFamily="2" charset="2"/>
              <a:buChar char="v"/>
            </a:pPr>
            <a:r>
              <a:rPr lang="it-IT" sz="1500" b="1" u="none" dirty="0">
                <a:solidFill>
                  <a:srgbClr val="002060"/>
                </a:solidFill>
                <a:latin typeface="+mn-lt"/>
              </a:rPr>
              <a:t>Analisi di contesto esterno</a:t>
            </a:r>
          </a:p>
          <a:p>
            <a:pPr marL="263862" indent="-263862">
              <a:lnSpc>
                <a:spcPct val="125000"/>
              </a:lnSpc>
              <a:spcBef>
                <a:spcPct val="50000"/>
              </a:spcBef>
              <a:spcAft>
                <a:spcPct val="5000"/>
              </a:spcAft>
              <a:buSzPct val="75000"/>
              <a:buFont typeface="Wingdings" panose="05000000000000000000" pitchFamily="2" charset="2"/>
              <a:buChar char="v"/>
            </a:pPr>
            <a:r>
              <a:rPr lang="it-IT" sz="1600" b="1" u="none" dirty="0">
                <a:solidFill>
                  <a:schemeClr val="bg1"/>
                </a:solidFill>
              </a:rPr>
              <a:t>Analisi di contesto interno</a:t>
            </a:r>
          </a:p>
          <a:p>
            <a:pPr marL="263862" indent="-263862">
              <a:lnSpc>
                <a:spcPct val="125000"/>
              </a:lnSpc>
              <a:spcBef>
                <a:spcPct val="50000"/>
              </a:spcBef>
              <a:spcAft>
                <a:spcPct val="5000"/>
              </a:spcAft>
              <a:buSzPct val="75000"/>
              <a:buFont typeface="Wingdings" panose="05000000000000000000" pitchFamily="2" charset="2"/>
              <a:buChar char="v"/>
            </a:pPr>
            <a:r>
              <a:rPr lang="it-IT" sz="1600" b="1" u="none" dirty="0" err="1">
                <a:solidFill>
                  <a:schemeClr val="tx1"/>
                </a:solidFill>
              </a:rPr>
              <a:t>Mission</a:t>
            </a:r>
            <a:r>
              <a:rPr lang="it-IT" sz="1600" b="1" u="none" dirty="0">
                <a:solidFill>
                  <a:schemeClr val="tx1"/>
                </a:solidFill>
              </a:rPr>
              <a:t> e obiettivi strategici</a:t>
            </a:r>
          </a:p>
          <a:p>
            <a:pPr>
              <a:lnSpc>
                <a:spcPct val="125000"/>
              </a:lnSpc>
              <a:spcBef>
                <a:spcPct val="50000"/>
              </a:spcBef>
              <a:spcAft>
                <a:spcPct val="5000"/>
              </a:spcAft>
              <a:buSzPct val="75000"/>
            </a:pPr>
            <a:endParaRPr lang="it-IT" sz="1477" b="1" u="none" dirty="0">
              <a:solidFill>
                <a:schemeClr val="bg1"/>
              </a:solidFill>
            </a:endParaRPr>
          </a:p>
        </p:txBody>
      </p:sp>
      <p:sp>
        <p:nvSpPr>
          <p:cNvPr id="13316" name="Rectangle 7"/>
          <p:cNvSpPr>
            <a:spLocks noGrp="1" noChangeArrowheads="1"/>
          </p:cNvSpPr>
          <p:nvPr>
            <p:ph type="title"/>
          </p:nvPr>
        </p:nvSpPr>
        <p:spPr>
          <a:xfrm>
            <a:off x="755576" y="374795"/>
            <a:ext cx="8095915" cy="400179"/>
          </a:xfrm>
        </p:spPr>
        <p:txBody>
          <a:bodyPr/>
          <a:lstStyle/>
          <a:p>
            <a:pPr>
              <a:lnSpc>
                <a:spcPct val="80000"/>
              </a:lnSpc>
            </a:pPr>
            <a:r>
              <a:rPr lang="it-IT" dirty="0"/>
              <a:t>Indice</a:t>
            </a:r>
            <a:endParaRPr lang="en-US" sz="2216" dirty="0"/>
          </a:p>
        </p:txBody>
      </p:sp>
      <p:sp>
        <p:nvSpPr>
          <p:cNvPr id="2" name="Segnaposto numero diapositiva 1"/>
          <p:cNvSpPr>
            <a:spLocks noGrp="1"/>
          </p:cNvSpPr>
          <p:nvPr>
            <p:ph type="sldNum" sz="quarter" idx="11"/>
          </p:nvPr>
        </p:nvSpPr>
        <p:spPr/>
        <p:txBody>
          <a:bodyPr/>
          <a:lstStyle/>
          <a:p>
            <a:pPr>
              <a:defRPr/>
            </a:pPr>
            <a:fld id="{32197584-0BC6-4127-807D-EA9A8434F7BC}" type="slidenum">
              <a:rPr lang="en-US"/>
              <a:pPr>
                <a:defRPr/>
              </a:pPr>
              <a:t>16</a:t>
            </a:fld>
            <a:endParaRPr lang="en-US"/>
          </a:p>
        </p:txBody>
      </p:sp>
    </p:spTree>
    <p:extLst>
      <p:ext uri="{BB962C8B-B14F-4D97-AF65-F5344CB8AC3E}">
        <p14:creationId xmlns:p14="http://schemas.microsoft.com/office/powerpoint/2010/main" val="1264781463"/>
      </p:ext>
    </p:extLst>
  </p:cSld>
  <p:clrMapOvr>
    <a:masterClrMapping/>
  </p:clrMapOvr>
  <p:transition spd="slow" advClick="0">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Andamento economico </a:t>
            </a:r>
          </a:p>
        </p:txBody>
      </p:sp>
      <p:graphicFrame>
        <p:nvGraphicFramePr>
          <p:cNvPr id="6" name="Tabella 5">
            <a:extLst>
              <a:ext uri="{FF2B5EF4-FFF2-40B4-BE49-F238E27FC236}">
                <a16:creationId xmlns:a16="http://schemas.microsoft.com/office/drawing/2014/main" id="{13FF6652-F89D-FDC8-0828-A855C9921A41}"/>
              </a:ext>
            </a:extLst>
          </p:cNvPr>
          <p:cNvGraphicFramePr>
            <a:graphicFrameLocks noGrp="1"/>
          </p:cNvGraphicFramePr>
          <p:nvPr>
            <p:extLst>
              <p:ext uri="{D42A27DB-BD31-4B8C-83A1-F6EECF244321}">
                <p14:modId xmlns:p14="http://schemas.microsoft.com/office/powerpoint/2010/main" val="1577365959"/>
              </p:ext>
            </p:extLst>
          </p:nvPr>
        </p:nvGraphicFramePr>
        <p:xfrm>
          <a:off x="539552" y="1243176"/>
          <a:ext cx="8140898" cy="4634102"/>
        </p:xfrm>
        <a:graphic>
          <a:graphicData uri="http://schemas.openxmlformats.org/drawingml/2006/table">
            <a:tbl>
              <a:tblPr/>
              <a:tblGrid>
                <a:gridCol w="2921071">
                  <a:extLst>
                    <a:ext uri="{9D8B030D-6E8A-4147-A177-3AD203B41FA5}">
                      <a16:colId xmlns:a16="http://schemas.microsoft.com/office/drawing/2014/main" val="1886854454"/>
                    </a:ext>
                  </a:extLst>
                </a:gridCol>
                <a:gridCol w="1270031">
                  <a:extLst>
                    <a:ext uri="{9D8B030D-6E8A-4147-A177-3AD203B41FA5}">
                      <a16:colId xmlns:a16="http://schemas.microsoft.com/office/drawing/2014/main" val="2295420012"/>
                    </a:ext>
                  </a:extLst>
                </a:gridCol>
                <a:gridCol w="1270031">
                  <a:extLst>
                    <a:ext uri="{9D8B030D-6E8A-4147-A177-3AD203B41FA5}">
                      <a16:colId xmlns:a16="http://schemas.microsoft.com/office/drawing/2014/main" val="1312690184"/>
                    </a:ext>
                  </a:extLst>
                </a:gridCol>
                <a:gridCol w="1270031">
                  <a:extLst>
                    <a:ext uri="{9D8B030D-6E8A-4147-A177-3AD203B41FA5}">
                      <a16:colId xmlns:a16="http://schemas.microsoft.com/office/drawing/2014/main" val="4064607238"/>
                    </a:ext>
                  </a:extLst>
                </a:gridCol>
                <a:gridCol w="1409734">
                  <a:extLst>
                    <a:ext uri="{9D8B030D-6E8A-4147-A177-3AD203B41FA5}">
                      <a16:colId xmlns:a16="http://schemas.microsoft.com/office/drawing/2014/main" val="2975490986"/>
                    </a:ext>
                  </a:extLst>
                </a:gridCol>
              </a:tblGrid>
              <a:tr h="184953">
                <a:tc>
                  <a:txBody>
                    <a:bodyPr/>
                    <a:lstStyle/>
                    <a:p>
                      <a:pPr algn="l" fontAlgn="ctr"/>
                      <a:r>
                        <a:rPr lang="it-IT" sz="1100" b="0"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2019</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2020</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2021</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Budget 2022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333821"/>
                  </a:ext>
                </a:extLst>
              </a:tr>
              <a:tr h="184953">
                <a:tc>
                  <a:txBody>
                    <a:bodyPr/>
                    <a:lstStyle/>
                    <a:p>
                      <a:pPr algn="l" fontAlgn="ctr"/>
                      <a:r>
                        <a:rPr lang="it-IT" sz="1100" b="0" i="0" u="none" strike="noStrike">
                          <a:solidFill>
                            <a:srgbClr val="000000"/>
                          </a:solidFill>
                          <a:effectLst/>
                          <a:latin typeface="Calibri" panose="020F0502020204030204" pitchFamily="34" charset="0"/>
                        </a:rPr>
                        <a:t>CONTRATTO DI SERVIZIO E PROGRAMMA INFRA</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12.521.022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14.756.000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17.550.000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17.500.000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62645"/>
                  </a:ext>
                </a:extLst>
              </a:tr>
              <a:tr h="184953">
                <a:tc>
                  <a:txBody>
                    <a:bodyPr/>
                    <a:lstStyle/>
                    <a:p>
                      <a:pPr algn="l" fontAlgn="ctr"/>
                      <a:r>
                        <a:rPr lang="it-IT" sz="1100" b="0" i="0" u="none" strike="noStrike">
                          <a:solidFill>
                            <a:srgbClr val="000000"/>
                          </a:solidFill>
                          <a:effectLst/>
                          <a:latin typeface="Calibri" panose="020F0502020204030204" pitchFamily="34" charset="0"/>
                        </a:rPr>
                        <a:t>CONTRATTO DI SERVIZIO - TRACCE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4.449.127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3.653.888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4.092.068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5.403.468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695608"/>
                  </a:ext>
                </a:extLst>
              </a:tr>
              <a:tr h="383816">
                <a:tc>
                  <a:txBody>
                    <a:bodyPr/>
                    <a:lstStyle/>
                    <a:p>
                      <a:pPr algn="l" fontAlgn="b"/>
                      <a:r>
                        <a:rPr lang="it-IT" sz="1200" b="0" i="0" u="none" strike="noStrike">
                          <a:solidFill>
                            <a:srgbClr val="000000"/>
                          </a:solidFill>
                          <a:effectLst/>
                          <a:latin typeface="Calibri" panose="020F0502020204030204" pitchFamily="34" charset="0"/>
                        </a:rPr>
                        <a:t>CONTRIBUTO RER NUOVO CONTRATTO DI SERVIZIO</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145.841.619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156.783.768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181.814.169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167.740.178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332331"/>
                  </a:ext>
                </a:extLst>
              </a:tr>
              <a:tr h="383816">
                <a:tc>
                  <a:txBody>
                    <a:bodyPr/>
                    <a:lstStyle/>
                    <a:p>
                      <a:pPr algn="l" fontAlgn="b"/>
                      <a:r>
                        <a:rPr lang="it-IT" sz="1200" b="0" i="0" u="none" strike="noStrike">
                          <a:solidFill>
                            <a:srgbClr val="000000"/>
                          </a:solidFill>
                          <a:effectLst/>
                          <a:latin typeface="Calibri" panose="020F0502020204030204" pitchFamily="34" charset="0"/>
                        </a:rPr>
                        <a:t>CONTRIBUTO AMMODERNAMENTO E POTENZIAMENTO IMPIANTI</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7.126.053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2.890.055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2.456.406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904732"/>
                  </a:ext>
                </a:extLst>
              </a:tr>
              <a:tr h="184953">
                <a:tc>
                  <a:txBody>
                    <a:bodyPr/>
                    <a:lstStyle/>
                    <a:p>
                      <a:pPr algn="l" fontAlgn="ctr"/>
                      <a:r>
                        <a:rPr lang="it-IT" sz="1100" b="0" i="0" u="none" strike="noStrike">
                          <a:solidFill>
                            <a:srgbClr val="000000"/>
                          </a:solidFill>
                          <a:effectLst/>
                          <a:latin typeface="Calibri" panose="020F0502020204030204" pitchFamily="34" charset="0"/>
                        </a:rPr>
                        <a:t>CANONI ATTIVI E ATTRAVERSAMENTI</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1.329.307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1.453.584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1.393.108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1.695.468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87521"/>
                  </a:ext>
                </a:extLst>
              </a:tr>
              <a:tr h="184953">
                <a:tc>
                  <a:txBody>
                    <a:bodyPr/>
                    <a:lstStyle/>
                    <a:p>
                      <a:pPr algn="l" fontAlgn="ctr"/>
                      <a:r>
                        <a:rPr lang="it-IT" sz="1100" b="0" i="0" u="none" strike="noStrike">
                          <a:solidFill>
                            <a:srgbClr val="000000"/>
                          </a:solidFill>
                          <a:effectLst/>
                          <a:latin typeface="Calibri" panose="020F0502020204030204" pitchFamily="34" charset="0"/>
                        </a:rPr>
                        <a:t>ALTRI PROVENTI DI GESTIONE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4.530.022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5.180.368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5.319.270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2.621.594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723856"/>
                  </a:ext>
                </a:extLst>
              </a:tr>
              <a:tr h="184953">
                <a:tc>
                  <a:txBody>
                    <a:bodyPr/>
                    <a:lstStyle/>
                    <a:p>
                      <a:pPr algn="l" fontAlgn="ctr"/>
                      <a:r>
                        <a:rPr lang="it-IT" sz="1100" b="1" i="0" u="none" strike="noStrike">
                          <a:solidFill>
                            <a:srgbClr val="000000"/>
                          </a:solidFill>
                          <a:effectLst/>
                          <a:latin typeface="Calibri" panose="020F0502020204030204" pitchFamily="34" charset="0"/>
                        </a:rPr>
                        <a:t>TOTALE VALORE DELLA PRODUZIONE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175.797.151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184.717.663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212.625.020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194.960.708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729588"/>
                  </a:ext>
                </a:extLst>
              </a:tr>
              <a:tr h="184953">
                <a:tc>
                  <a:txBody>
                    <a:bodyPr/>
                    <a:lstStyle/>
                    <a:p>
                      <a:pPr algn="l" fontAlgn="ctr"/>
                      <a:r>
                        <a:rPr lang="it-IT" sz="1100" b="0"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363864"/>
                  </a:ext>
                </a:extLst>
              </a:tr>
              <a:tr h="352363">
                <a:tc>
                  <a:txBody>
                    <a:bodyPr/>
                    <a:lstStyle/>
                    <a:p>
                      <a:pPr algn="l" fontAlgn="ctr"/>
                      <a:r>
                        <a:rPr lang="it-IT" sz="1100" b="0" i="0" u="none" strike="noStrike">
                          <a:solidFill>
                            <a:srgbClr val="000000"/>
                          </a:solidFill>
                          <a:effectLst/>
                          <a:latin typeface="Calibri" panose="020F0502020204030204" pitchFamily="34" charset="0"/>
                        </a:rPr>
                        <a:t>TOTALE MATERIE PRIME, SUSSIDIARIE E DI CONSUMO</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                 5.587.763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3.978.546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4.305.726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2.369.694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378505"/>
                  </a:ext>
                </a:extLst>
              </a:tr>
              <a:tr h="184953">
                <a:tc>
                  <a:txBody>
                    <a:bodyPr/>
                    <a:lstStyle/>
                    <a:p>
                      <a:pPr algn="l" fontAlgn="ctr"/>
                      <a:r>
                        <a:rPr lang="it-IT" sz="1100" b="0" i="0" u="none" strike="noStrike">
                          <a:solidFill>
                            <a:srgbClr val="000000"/>
                          </a:solidFill>
                          <a:effectLst/>
                          <a:latin typeface="Calibri" panose="020F0502020204030204" pitchFamily="34" charset="0"/>
                        </a:rPr>
                        <a:t>TOTALE SERVIZI</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152.819.494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165.605.227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188.876.694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174.933.816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635561"/>
                  </a:ext>
                </a:extLst>
              </a:tr>
              <a:tr h="184953">
                <a:tc>
                  <a:txBody>
                    <a:bodyPr/>
                    <a:lstStyle/>
                    <a:p>
                      <a:pPr algn="l" fontAlgn="ctr"/>
                      <a:r>
                        <a:rPr lang="it-IT" sz="1100" b="0" i="0" u="none" strike="noStrike">
                          <a:solidFill>
                            <a:srgbClr val="000000"/>
                          </a:solidFill>
                          <a:effectLst/>
                          <a:latin typeface="Calibri" panose="020F0502020204030204" pitchFamily="34" charset="0"/>
                        </a:rPr>
                        <a:t>TOTALE COSTI GODIMENTO BENI DI TERZI</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220.387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265.922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667.014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290.000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337868"/>
                  </a:ext>
                </a:extLst>
              </a:tr>
              <a:tr h="184953">
                <a:tc>
                  <a:txBody>
                    <a:bodyPr/>
                    <a:lstStyle/>
                    <a:p>
                      <a:pPr algn="l" fontAlgn="ctr"/>
                      <a:r>
                        <a:rPr lang="it-IT" sz="1100" b="0" i="0" u="none" strike="noStrike">
                          <a:solidFill>
                            <a:srgbClr val="000000"/>
                          </a:solidFill>
                          <a:effectLst/>
                          <a:latin typeface="Calibri" panose="020F0502020204030204" pitchFamily="34" charset="0"/>
                        </a:rPr>
                        <a:t>TOTALE COSTI DEL PERSONALE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               13.191.993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12.977.192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13.589.399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13.865.000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745635"/>
                  </a:ext>
                </a:extLst>
              </a:tr>
              <a:tr h="184953">
                <a:tc>
                  <a:txBody>
                    <a:bodyPr/>
                    <a:lstStyle/>
                    <a:p>
                      <a:pPr algn="l" fontAlgn="ctr"/>
                      <a:r>
                        <a:rPr lang="it-IT" sz="1100" b="0" i="0" u="none" strike="noStrike">
                          <a:solidFill>
                            <a:srgbClr val="000000"/>
                          </a:solidFill>
                          <a:effectLst/>
                          <a:latin typeface="Calibri" panose="020F0502020204030204" pitchFamily="34" charset="0"/>
                        </a:rPr>
                        <a:t>TOTALE AMMORTAMENTI E SVALUTAZIONI</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1.671.890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1.731.971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1.869.306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1.600.000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268874"/>
                  </a:ext>
                </a:extLst>
              </a:tr>
              <a:tr h="184953">
                <a:tc>
                  <a:txBody>
                    <a:bodyPr/>
                    <a:lstStyle/>
                    <a:p>
                      <a:pPr algn="l" fontAlgn="ctr"/>
                      <a:r>
                        <a:rPr lang="it-IT" sz="1100" b="0" i="0" u="none" strike="noStrike">
                          <a:solidFill>
                            <a:srgbClr val="000000"/>
                          </a:solidFill>
                          <a:effectLst/>
                          <a:latin typeface="Calibri" panose="020F0502020204030204" pitchFamily="34" charset="0"/>
                        </a:rPr>
                        <a:t>TOTALE VARIAZIONI RIMANENZE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148.021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528.691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731.311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989644"/>
                  </a:ext>
                </a:extLst>
              </a:tr>
              <a:tr h="184953">
                <a:tc>
                  <a:txBody>
                    <a:bodyPr/>
                    <a:lstStyle/>
                    <a:p>
                      <a:pPr algn="l" fontAlgn="ctr"/>
                      <a:r>
                        <a:rPr lang="it-IT" sz="1100" b="0" i="0" u="none" strike="noStrike">
                          <a:solidFill>
                            <a:srgbClr val="000000"/>
                          </a:solidFill>
                          <a:effectLst/>
                          <a:latin typeface="Calibri" panose="020F0502020204030204" pitchFamily="34" charset="0"/>
                        </a:rPr>
                        <a:t>TOTALE ONERI DIVERSI DI GESTIONE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1.878.038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1.572.333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1.635.185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1.345.305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116115"/>
                  </a:ext>
                </a:extLst>
              </a:tr>
              <a:tr h="184953">
                <a:tc>
                  <a:txBody>
                    <a:bodyPr/>
                    <a:lstStyle/>
                    <a:p>
                      <a:pPr algn="l" fontAlgn="ctr"/>
                      <a:r>
                        <a:rPr lang="it-IT" sz="1100" b="1" i="0" u="none" strike="noStrike">
                          <a:solidFill>
                            <a:srgbClr val="000000"/>
                          </a:solidFill>
                          <a:effectLst/>
                          <a:latin typeface="Calibri" panose="020F0502020204030204" pitchFamily="34" charset="0"/>
                        </a:rPr>
                        <a:t>TOTALE COSTI DI PRODUZIONE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175.221.544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186.659.881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211.674.634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194.403.816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908612"/>
                  </a:ext>
                </a:extLst>
              </a:tr>
              <a:tr h="184953">
                <a:tc>
                  <a:txBody>
                    <a:bodyPr/>
                    <a:lstStyle/>
                    <a:p>
                      <a:pPr algn="l" fontAlgn="ctr"/>
                      <a:r>
                        <a:rPr lang="it-IT" sz="1100" b="0"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6180" marR="6180" marT="6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306667"/>
                  </a:ext>
                </a:extLst>
              </a:tr>
              <a:tr h="184953">
                <a:tc>
                  <a:txBody>
                    <a:bodyPr/>
                    <a:lstStyle/>
                    <a:p>
                      <a:pPr algn="l" fontAlgn="ctr"/>
                      <a:r>
                        <a:rPr lang="it-IT" sz="1100" b="1" i="0" u="none" strike="noStrike">
                          <a:solidFill>
                            <a:srgbClr val="000000"/>
                          </a:solidFill>
                          <a:effectLst/>
                          <a:latin typeface="Calibri" panose="020F0502020204030204" pitchFamily="34" charset="0"/>
                        </a:rPr>
                        <a:t>TOTALE PROVENTI E ONERI FINANZIARI</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178.740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273.658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395.940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500.000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293795"/>
                  </a:ext>
                </a:extLst>
              </a:tr>
              <a:tr h="184953">
                <a:tc>
                  <a:txBody>
                    <a:bodyPr/>
                    <a:lstStyle/>
                    <a:p>
                      <a:pPr algn="l" fontAlgn="ctr"/>
                      <a:r>
                        <a:rPr lang="it-IT" sz="1100" b="1" i="0" u="none" strike="noStrike">
                          <a:solidFill>
                            <a:srgbClr val="000000"/>
                          </a:solidFill>
                          <a:effectLst/>
                          <a:latin typeface="Calibri" panose="020F0502020204030204" pitchFamily="34" charset="0"/>
                        </a:rPr>
                        <a:t>RISULTATO PRIMA DELLE IMPOSTE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396.866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2.215.876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554.446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56.892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379792"/>
                  </a:ext>
                </a:extLst>
              </a:tr>
              <a:tr h="184953">
                <a:tc>
                  <a:txBody>
                    <a:bodyPr/>
                    <a:lstStyle/>
                    <a:p>
                      <a:pPr algn="l" fontAlgn="ctr"/>
                      <a:r>
                        <a:rPr lang="it-IT" sz="1100" b="1" i="0" u="none" strike="noStrike">
                          <a:solidFill>
                            <a:srgbClr val="000000"/>
                          </a:solidFill>
                          <a:effectLst/>
                          <a:latin typeface="Calibri" panose="020F0502020204030204" pitchFamily="34" charset="0"/>
                        </a:rPr>
                        <a:t>TOTALE IMPOSTE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329.370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473.219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345.314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532127"/>
                  </a:ext>
                </a:extLst>
              </a:tr>
              <a:tr h="184953">
                <a:tc>
                  <a:txBody>
                    <a:bodyPr/>
                    <a:lstStyle/>
                    <a:p>
                      <a:pPr algn="l" fontAlgn="ctr"/>
                      <a:r>
                        <a:rPr lang="it-IT" sz="1100" b="1" i="0" u="none" strike="noStrike">
                          <a:solidFill>
                            <a:srgbClr val="000000"/>
                          </a:solidFill>
                          <a:effectLst/>
                          <a:latin typeface="Calibri" panose="020F0502020204030204" pitchFamily="34" charset="0"/>
                        </a:rPr>
                        <a:t>RISULTATO NETTO</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67.496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1.742.657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                     209.132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Calibri" panose="020F0502020204030204" pitchFamily="34" charset="0"/>
                        </a:rPr>
                        <a:t>                           56.892   </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667583"/>
                  </a:ext>
                </a:extLst>
              </a:tr>
            </a:tbl>
          </a:graphicData>
        </a:graphic>
      </p:graphicFrame>
    </p:spTree>
    <p:extLst>
      <p:ext uri="{BB962C8B-B14F-4D97-AF65-F5344CB8AC3E}">
        <p14:creationId xmlns:p14="http://schemas.microsoft.com/office/powerpoint/2010/main" val="119922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Andamento economico: ricavi </a:t>
            </a:r>
          </a:p>
        </p:txBody>
      </p:sp>
      <p:sp>
        <p:nvSpPr>
          <p:cNvPr id="3" name="Segnaposto contenuto 2"/>
          <p:cNvSpPr>
            <a:spLocks noGrp="1"/>
          </p:cNvSpPr>
          <p:nvPr>
            <p:ph idx="1"/>
          </p:nvPr>
        </p:nvSpPr>
        <p:spPr>
          <a:xfrm>
            <a:off x="734179" y="1196752"/>
            <a:ext cx="7919218" cy="3300841"/>
          </a:xfrm>
        </p:spPr>
        <p:txBody>
          <a:bodyPr/>
          <a:lstStyle/>
          <a:p>
            <a:r>
              <a:rPr lang="it-IT" dirty="0"/>
              <a:t>Con la delibera n. 2190 del 28 dicembre 2012, è stato approvato il Contratto di Programma per la manutenzione ordinaria dell’infrastruttura ferroviaria regionale, stabilendo in € 14.756.000 (da adeguato annualmente sulla base dell’indice ISTAT) la somma da assegnare annualmente alla FER S.r.l., per la durata dello stesso Contratto, per manutenere in modo efficiente e in sicurezza l’intera infrastruttura ferroviaria regionale. </a:t>
            </a:r>
          </a:p>
          <a:p>
            <a:r>
              <a:rPr lang="it-IT" dirty="0"/>
              <a:t>La riduzione di risorse sul corrente, ovvero del contratto di programma, è stata in parte “compensata” con i lavori di autoproduzione conclusi nel 2021 (si veda voce di ricavo relativa al contributo per ammodernamento). </a:t>
            </a:r>
          </a:p>
          <a:p>
            <a:r>
              <a:rPr lang="it-IT" dirty="0"/>
              <a:t>Nel 2021 e 2022 ha stanziato 17,5 milioni di euro come contributo del  contratto di programma per far fronte all’aumento dei costi di manutenzione. </a:t>
            </a:r>
          </a:p>
          <a:p>
            <a:r>
              <a:rPr lang="it-IT" dirty="0"/>
              <a:t>Altre voci di ricavo sono rimaste in linea negli anni, tranne per le tracce nel 2020 che hanno avuto una riduzione causa Covid19.</a:t>
            </a:r>
          </a:p>
        </p:txBody>
      </p:sp>
    </p:spTree>
    <p:extLst>
      <p:ext uri="{BB962C8B-B14F-4D97-AF65-F5344CB8AC3E}">
        <p14:creationId xmlns:p14="http://schemas.microsoft.com/office/powerpoint/2010/main" val="1663169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Andamento economico: costi </a:t>
            </a:r>
          </a:p>
        </p:txBody>
      </p:sp>
      <p:sp>
        <p:nvSpPr>
          <p:cNvPr id="3" name="Segnaposto contenuto 2"/>
          <p:cNvSpPr>
            <a:spLocks noGrp="1"/>
          </p:cNvSpPr>
          <p:nvPr>
            <p:ph idx="1"/>
          </p:nvPr>
        </p:nvSpPr>
        <p:spPr>
          <a:xfrm>
            <a:off x="757238" y="1196752"/>
            <a:ext cx="7919218" cy="3927871"/>
          </a:xfrm>
        </p:spPr>
        <p:txBody>
          <a:bodyPr/>
          <a:lstStyle/>
          <a:p>
            <a:r>
              <a:rPr lang="it-IT" dirty="0"/>
              <a:t>L’aumento dei costi di materiali è dovuto ai lavori in autoproduzione, i costi utilizzati per i lavori in autoproduzione sono da compensare con il contributo per l’ammodernamento della linea. Inoltre, anche i materiali impiegati per la manutenzione ordinaria hanno avuto un trend crescente nel periodo considerato, poiché legati al rinnovo e all’adeguamento degli impianti di sicurezza e controllo delle varie linee.</a:t>
            </a:r>
          </a:p>
          <a:p>
            <a:r>
              <a:rPr lang="it-IT" dirty="0"/>
              <a:t>I costi per la manutenzione hanno avuto un aumento significativo negli anni. Nello specifico, i costi relativi a rincalzatura e livellamento, diserbo e sfalcio. </a:t>
            </a:r>
          </a:p>
          <a:p>
            <a:r>
              <a:rPr lang="it-IT" dirty="0"/>
              <a:t>Il costo del personale è stabile negli ultimi anni. Si evidenzia che il costo del personale a partire dal 2012, anno di definizione dell’importo del contratto di programma, è aumentato causa il rinnovo del contratto nazionale nonostante la politica di prepensionamento che ha, in parte, compensato l’aumento dei costi del personale. </a:t>
            </a:r>
          </a:p>
          <a:p>
            <a:endParaRPr lang="it-IT" dirty="0"/>
          </a:p>
          <a:p>
            <a:endParaRPr lang="it-IT" dirty="0"/>
          </a:p>
          <a:p>
            <a:endParaRPr lang="it-IT" dirty="0"/>
          </a:p>
        </p:txBody>
      </p:sp>
    </p:spTree>
    <p:extLst>
      <p:ext uri="{BB962C8B-B14F-4D97-AF65-F5344CB8AC3E}">
        <p14:creationId xmlns:p14="http://schemas.microsoft.com/office/powerpoint/2010/main" val="124714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755576" y="988963"/>
            <a:ext cx="7828468" cy="351805"/>
            <a:chOff x="336" y="576"/>
            <a:chExt cx="5232" cy="192"/>
          </a:xfrm>
        </p:grpSpPr>
        <p:sp>
          <p:nvSpPr>
            <p:cNvPr id="13318" name="Rectangle 3"/>
            <p:cNvSpPr>
              <a:spLocks noChangeArrowheads="1"/>
            </p:cNvSpPr>
            <p:nvPr/>
          </p:nvSpPr>
          <p:spPr bwMode="auto">
            <a:xfrm>
              <a:off x="336" y="576"/>
              <a:ext cx="5232" cy="192"/>
            </a:xfrm>
            <a:prstGeom prst="rect">
              <a:avLst/>
            </a:prstGeom>
            <a:gradFill rotWithShape="0">
              <a:gsLst>
                <a:gs pos="0">
                  <a:srgbClr val="8F9EBA"/>
                </a:gs>
                <a:gs pos="100000">
                  <a:srgbClr val="002362"/>
                </a:gs>
              </a:gsLst>
              <a:lin ang="2700000" scaled="1"/>
            </a:gradFill>
            <a:ln w="6350">
              <a:solidFill>
                <a:srgbClr val="C0C0C0"/>
              </a:solidFill>
              <a:miter lim="800000"/>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19" name="Line 4"/>
            <p:cNvSpPr>
              <a:spLocks noChangeShapeType="1"/>
            </p:cNvSpPr>
            <p:nvPr/>
          </p:nvSpPr>
          <p:spPr bwMode="auto">
            <a:xfrm>
              <a:off x="336" y="597"/>
              <a:ext cx="5232" cy="0"/>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20" name="Line 5"/>
            <p:cNvSpPr>
              <a:spLocks noChangeShapeType="1"/>
            </p:cNvSpPr>
            <p:nvPr/>
          </p:nvSpPr>
          <p:spPr bwMode="auto">
            <a:xfrm flipH="1">
              <a:off x="384" y="576"/>
              <a:ext cx="0" cy="192"/>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grpSp>
      <p:sp>
        <p:nvSpPr>
          <p:cNvPr id="13315" name="Rectangle 6"/>
          <p:cNvSpPr>
            <a:spLocks noChangeArrowheads="1"/>
          </p:cNvSpPr>
          <p:nvPr/>
        </p:nvSpPr>
        <p:spPr bwMode="auto">
          <a:xfrm>
            <a:off x="827584" y="1019136"/>
            <a:ext cx="7482346" cy="1978676"/>
          </a:xfrm>
          <a:prstGeom prst="rect">
            <a:avLst/>
          </a:prstGeom>
          <a:noFill/>
          <a:ln w="9525">
            <a:noFill/>
            <a:miter lim="800000"/>
            <a:headEnd/>
            <a:tailEnd/>
          </a:ln>
        </p:spPr>
        <p:txBody>
          <a:bodyPr wrap="square" lIns="85020" tIns="42510" rIns="85020" bIns="42510">
            <a:spAutoFit/>
          </a:bodyPr>
          <a:lstStyle/>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a:solidFill>
                  <a:schemeClr val="bg1"/>
                </a:solidFill>
              </a:rPr>
              <a:t>Premessa</a:t>
            </a:r>
          </a:p>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a:solidFill>
                  <a:schemeClr val="tx1"/>
                </a:solidFill>
              </a:rPr>
              <a:t>Analisi di contesto esterno</a:t>
            </a:r>
          </a:p>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a:solidFill>
                  <a:schemeClr val="tx1"/>
                </a:solidFill>
              </a:rPr>
              <a:t>Analisi di contesto interno</a:t>
            </a:r>
          </a:p>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err="1">
                <a:solidFill>
                  <a:schemeClr val="tx1"/>
                </a:solidFill>
              </a:rPr>
              <a:t>Mission</a:t>
            </a:r>
            <a:r>
              <a:rPr lang="it-IT" sz="1477" b="1" u="none" dirty="0">
                <a:solidFill>
                  <a:schemeClr val="tx1"/>
                </a:solidFill>
              </a:rPr>
              <a:t> e obiettivi strategici</a:t>
            </a:r>
          </a:p>
          <a:p>
            <a:pPr marL="263862" indent="-263862">
              <a:lnSpc>
                <a:spcPct val="125000"/>
              </a:lnSpc>
              <a:spcBef>
                <a:spcPct val="50000"/>
              </a:spcBef>
              <a:spcAft>
                <a:spcPct val="5000"/>
              </a:spcAft>
              <a:buSzPct val="75000"/>
              <a:buFont typeface="Wingdings" panose="05000000000000000000" pitchFamily="2" charset="2"/>
              <a:buChar char="v"/>
            </a:pPr>
            <a:endParaRPr lang="it-IT" sz="1477" b="1" u="none" dirty="0">
              <a:solidFill>
                <a:schemeClr val="tx1"/>
              </a:solidFill>
            </a:endParaRPr>
          </a:p>
        </p:txBody>
      </p:sp>
      <p:sp>
        <p:nvSpPr>
          <p:cNvPr id="13316" name="Rectangle 7"/>
          <p:cNvSpPr>
            <a:spLocks noGrp="1" noChangeArrowheads="1"/>
          </p:cNvSpPr>
          <p:nvPr>
            <p:ph type="title"/>
          </p:nvPr>
        </p:nvSpPr>
        <p:spPr>
          <a:xfrm>
            <a:off x="755576" y="374795"/>
            <a:ext cx="8095915" cy="400179"/>
          </a:xfrm>
        </p:spPr>
        <p:txBody>
          <a:bodyPr/>
          <a:lstStyle/>
          <a:p>
            <a:pPr>
              <a:lnSpc>
                <a:spcPct val="80000"/>
              </a:lnSpc>
            </a:pPr>
            <a:r>
              <a:rPr lang="it-IT" dirty="0"/>
              <a:t>Indice</a:t>
            </a:r>
            <a:endParaRPr lang="en-US" sz="2216" dirty="0"/>
          </a:p>
        </p:txBody>
      </p:sp>
      <p:sp>
        <p:nvSpPr>
          <p:cNvPr id="2" name="Segnaposto numero diapositiva 1"/>
          <p:cNvSpPr>
            <a:spLocks noGrp="1"/>
          </p:cNvSpPr>
          <p:nvPr>
            <p:ph type="sldNum" sz="quarter" idx="11"/>
          </p:nvPr>
        </p:nvSpPr>
        <p:spPr/>
        <p:txBody>
          <a:bodyPr/>
          <a:lstStyle/>
          <a:p>
            <a:pPr>
              <a:defRPr/>
            </a:pPr>
            <a:fld id="{32197584-0BC6-4127-807D-EA9A8434F7BC}" type="slidenum">
              <a:rPr lang="en-US"/>
              <a:pPr>
                <a:defRPr/>
              </a:pPr>
              <a:t>2</a:t>
            </a:fld>
            <a:endParaRPr lang="en-US"/>
          </a:p>
        </p:txBody>
      </p:sp>
    </p:spTree>
    <p:extLst>
      <p:ext uri="{BB962C8B-B14F-4D97-AF65-F5344CB8AC3E}">
        <p14:creationId xmlns:p14="http://schemas.microsoft.com/office/powerpoint/2010/main" val="672063799"/>
      </p:ext>
    </p:extLst>
  </p:cSld>
  <p:clrMapOvr>
    <a:masterClrMapping/>
  </p:clrMapOvr>
  <p:transition spd="slow" advClick="0">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Investimenti in infrastruttura in corso </a:t>
            </a:r>
          </a:p>
        </p:txBody>
      </p:sp>
      <p:sp>
        <p:nvSpPr>
          <p:cNvPr id="3" name="Segnaposto contenuto 2"/>
          <p:cNvSpPr>
            <a:spLocks noGrp="1"/>
          </p:cNvSpPr>
          <p:nvPr>
            <p:ph idx="1"/>
          </p:nvPr>
        </p:nvSpPr>
        <p:spPr>
          <a:xfrm>
            <a:off x="757238" y="908720"/>
            <a:ext cx="7919218" cy="327719"/>
          </a:xfrm>
        </p:spPr>
        <p:txBody>
          <a:bodyPr/>
          <a:lstStyle/>
          <a:p>
            <a:r>
              <a:rPr lang="it-IT" dirty="0"/>
              <a:t>Di seguito i principali investimenti in infrastruttura gestiti da FER in corso al 31/12/2021:</a:t>
            </a:r>
          </a:p>
        </p:txBody>
      </p:sp>
      <p:graphicFrame>
        <p:nvGraphicFramePr>
          <p:cNvPr id="5" name="Tabella 4">
            <a:extLst>
              <a:ext uri="{FF2B5EF4-FFF2-40B4-BE49-F238E27FC236}">
                <a16:creationId xmlns:a16="http://schemas.microsoft.com/office/drawing/2014/main" id="{25FAC9C4-2170-471A-A4F0-E359946E6C5E}"/>
              </a:ext>
            </a:extLst>
          </p:cNvPr>
          <p:cNvGraphicFramePr>
            <a:graphicFrameLocks noGrp="1"/>
          </p:cNvGraphicFramePr>
          <p:nvPr>
            <p:extLst>
              <p:ext uri="{D42A27DB-BD31-4B8C-83A1-F6EECF244321}">
                <p14:modId xmlns:p14="http://schemas.microsoft.com/office/powerpoint/2010/main" val="2778570202"/>
              </p:ext>
            </p:extLst>
          </p:nvPr>
        </p:nvGraphicFramePr>
        <p:xfrm>
          <a:off x="1007603" y="1484784"/>
          <a:ext cx="7128793" cy="2847340"/>
        </p:xfrm>
        <a:graphic>
          <a:graphicData uri="http://schemas.openxmlformats.org/drawingml/2006/table">
            <a:tbl>
              <a:tblPr>
                <a:tableStyleId>{E8B1032C-EA38-4F05-BA0D-38AFFFC7BED3}</a:tableStyleId>
              </a:tblPr>
              <a:tblGrid>
                <a:gridCol w="6120680">
                  <a:extLst>
                    <a:ext uri="{9D8B030D-6E8A-4147-A177-3AD203B41FA5}">
                      <a16:colId xmlns:a16="http://schemas.microsoft.com/office/drawing/2014/main" val="2941982880"/>
                    </a:ext>
                  </a:extLst>
                </a:gridCol>
                <a:gridCol w="1008113">
                  <a:extLst>
                    <a:ext uri="{9D8B030D-6E8A-4147-A177-3AD203B41FA5}">
                      <a16:colId xmlns:a16="http://schemas.microsoft.com/office/drawing/2014/main" val="1135314908"/>
                    </a:ext>
                  </a:extLst>
                </a:gridCol>
              </a:tblGrid>
              <a:tr h="552450">
                <a:tc>
                  <a:txBody>
                    <a:bodyPr/>
                    <a:lstStyle/>
                    <a:p>
                      <a:pPr algn="ctr" fontAlgn="b"/>
                      <a:r>
                        <a:rPr lang="it-IT" sz="1100" b="1" u="none" strike="noStrike" dirty="0">
                          <a:solidFill>
                            <a:srgbClr val="000000"/>
                          </a:solidFill>
                          <a:effectLst/>
                        </a:rPr>
                        <a:t>INTERVENTO </a:t>
                      </a:r>
                      <a:endParaRPr lang="it-IT"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1" u="none" strike="noStrike" dirty="0">
                          <a:solidFill>
                            <a:srgbClr val="000000"/>
                          </a:solidFill>
                          <a:effectLst/>
                        </a:rPr>
                        <a:t>BUDGET (€MLN )</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2131920"/>
                  </a:ext>
                </a:extLst>
              </a:tr>
              <a:tr h="184150">
                <a:tc>
                  <a:txBody>
                    <a:bodyPr/>
                    <a:lstStyle/>
                    <a:p>
                      <a:pPr algn="l" fontAlgn="b"/>
                      <a:r>
                        <a:rPr lang="it-IT" sz="1100" b="0" u="none" strike="noStrike" dirty="0">
                          <a:solidFill>
                            <a:srgbClr val="000000"/>
                          </a:solidFill>
                          <a:effectLst/>
                        </a:rPr>
                        <a:t>ELETTRIFICAZIONE DELLE LINEE FERROVIARIE AFFERENTI AL NODO DI REGGIO EMILIA</a:t>
                      </a:r>
                    </a:p>
                    <a:p>
                      <a:pPr algn="l" fontAlgn="b"/>
                      <a:endParaRPr lang="it-I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23,1</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1311158"/>
                  </a:ext>
                </a:extLst>
              </a:tr>
              <a:tr h="184150">
                <a:tc>
                  <a:txBody>
                    <a:bodyPr/>
                    <a:lstStyle/>
                    <a:p>
                      <a:pPr algn="l" fontAlgn="b"/>
                      <a:r>
                        <a:rPr lang="it-IT" sz="1100" b="0" u="none" strike="noStrike" dirty="0">
                          <a:solidFill>
                            <a:srgbClr val="000000"/>
                          </a:solidFill>
                          <a:effectLst/>
                        </a:rPr>
                        <a:t>INTERRAMENTO DI FERRARA</a:t>
                      </a:r>
                    </a:p>
                    <a:p>
                      <a:pPr algn="l" fontAlgn="b"/>
                      <a:endParaRPr lang="it-I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66,7</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6349315"/>
                  </a:ext>
                </a:extLst>
              </a:tr>
              <a:tr h="368300">
                <a:tc>
                  <a:txBody>
                    <a:bodyPr/>
                    <a:lstStyle/>
                    <a:p>
                      <a:pPr algn="l" fontAlgn="b"/>
                      <a:r>
                        <a:rPr lang="it-IT" sz="1100" b="0" u="none" strike="noStrike" dirty="0">
                          <a:solidFill>
                            <a:srgbClr val="000000"/>
                          </a:solidFill>
                          <a:effectLst/>
                        </a:rPr>
                        <a:t>PIANO DI AMMODERNAMENTO DEGLI IMPIANTI DI SICUREZZA E DI ATTREZZAGGIO SCMT DELLA RETE</a:t>
                      </a:r>
                      <a:endParaRPr lang="it-I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50,5</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0173636"/>
                  </a:ext>
                </a:extLst>
              </a:tr>
              <a:tr h="184150">
                <a:tc>
                  <a:txBody>
                    <a:bodyPr/>
                    <a:lstStyle/>
                    <a:p>
                      <a:pPr algn="l" fontAlgn="b"/>
                      <a:r>
                        <a:rPr lang="it-IT" sz="1100" b="0" u="none" strike="noStrike" dirty="0">
                          <a:solidFill>
                            <a:srgbClr val="000000"/>
                          </a:solidFill>
                          <a:effectLst/>
                        </a:rPr>
                        <a:t>NUOVO APPARATO CENTRALE COMPUTERIZZATO (ACC) DI GUASTALLA</a:t>
                      </a:r>
                    </a:p>
                    <a:p>
                      <a:pPr algn="l" fontAlgn="b"/>
                      <a:endParaRPr lang="it-I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4,5</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2461156"/>
                  </a:ext>
                </a:extLst>
              </a:tr>
              <a:tr h="368300">
                <a:tc>
                  <a:txBody>
                    <a:bodyPr/>
                    <a:lstStyle/>
                    <a:p>
                      <a:pPr algn="l" fontAlgn="b"/>
                      <a:r>
                        <a:rPr lang="it-IT" sz="1100" b="0" u="none" strike="noStrike" dirty="0">
                          <a:solidFill>
                            <a:srgbClr val="000000"/>
                          </a:solidFill>
                          <a:effectLst/>
                        </a:rPr>
                        <a:t>UPGRADE TECNOLOGICO CON IMPIANTI MULTI-ACC LINEE REGGIO EMILIA GUASTALLA, REGGIO EMILIA SASSUOLO, MODENA-SASSUOLO</a:t>
                      </a:r>
                      <a:endParaRPr lang="it-I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3,4</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429509"/>
                  </a:ext>
                </a:extLst>
              </a:tr>
              <a:tr h="368300">
                <a:tc>
                  <a:txBody>
                    <a:bodyPr/>
                    <a:lstStyle/>
                    <a:p>
                      <a:pPr algn="l" fontAlgn="b"/>
                      <a:r>
                        <a:rPr lang="it-IT" sz="1100" b="0" u="none" strike="noStrike">
                          <a:solidFill>
                            <a:srgbClr val="000000"/>
                          </a:solidFill>
                          <a:effectLst/>
                        </a:rPr>
                        <a:t>INTERRAMENTO DELLA LINEA FERROVIARIA BOLOGNA-PORTOMAGGIORE TRATTA SAN VITALE-RIMESSE E TRATTA VIA LARGA, IN COMUNE DI BOLOGNA</a:t>
                      </a:r>
                      <a:endParaRPr lang="it-I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b="0" u="none" strike="noStrike" dirty="0">
                          <a:solidFill>
                            <a:srgbClr val="000000"/>
                          </a:solidFill>
                          <a:effectLst/>
                        </a:rPr>
                        <a:t>57,374</a:t>
                      </a:r>
                      <a:endParaRPr lang="it-IT"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3374778"/>
                  </a:ext>
                </a:extLst>
              </a:tr>
              <a:tr h="184150">
                <a:tc>
                  <a:txBody>
                    <a:bodyPr/>
                    <a:lstStyle/>
                    <a:p>
                      <a:pPr algn="l" fontAlgn="b"/>
                      <a:r>
                        <a:rPr lang="it-IT" sz="1100" b="1" u="none" strike="noStrike">
                          <a:solidFill>
                            <a:srgbClr val="000000"/>
                          </a:solidFill>
                          <a:effectLst/>
                        </a:rPr>
                        <a:t>TOTALE</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b="1" u="none" strike="noStrike" dirty="0">
                          <a:solidFill>
                            <a:srgbClr val="000000"/>
                          </a:solidFill>
                          <a:effectLst/>
                        </a:rPr>
                        <a:t>205,574</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4939283"/>
                  </a:ext>
                </a:extLst>
              </a:tr>
            </a:tbl>
          </a:graphicData>
        </a:graphic>
      </p:graphicFrame>
    </p:spTree>
    <p:extLst>
      <p:ext uri="{BB962C8B-B14F-4D97-AF65-F5344CB8AC3E}">
        <p14:creationId xmlns:p14="http://schemas.microsoft.com/office/powerpoint/2010/main" val="120389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Investimenti in infrastruttura previsti  </a:t>
            </a:r>
          </a:p>
        </p:txBody>
      </p:sp>
      <p:sp>
        <p:nvSpPr>
          <p:cNvPr id="3" name="Segnaposto contenuto 2"/>
          <p:cNvSpPr>
            <a:spLocks noGrp="1"/>
          </p:cNvSpPr>
          <p:nvPr>
            <p:ph idx="1"/>
          </p:nvPr>
        </p:nvSpPr>
        <p:spPr>
          <a:xfrm>
            <a:off x="757238" y="908720"/>
            <a:ext cx="7919218" cy="5110567"/>
          </a:xfrm>
        </p:spPr>
        <p:txBody>
          <a:bodyPr/>
          <a:lstStyle/>
          <a:p>
            <a:r>
              <a:rPr lang="it-IT" dirty="0"/>
              <a:t>Di seguito i principali investimenti in infrastruttura previsti nei prossimi anni</a:t>
            </a:r>
          </a:p>
          <a:p>
            <a:pPr marL="0" indent="0">
              <a:buNone/>
            </a:pPr>
            <a:r>
              <a:rPr lang="it-IT" b="1" dirty="0"/>
              <a:t>Fondi FSC 2021-2027, Fondo per il finanziamento degli investimenti e lo sviluppo infrastrutturale del Paese e programma degli interventi straordinari della RER</a:t>
            </a:r>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b="1" dirty="0"/>
          </a:p>
          <a:p>
            <a:pPr marL="0" indent="0">
              <a:buNone/>
            </a:pPr>
            <a:endParaRPr lang="it-IT" b="1" dirty="0"/>
          </a:p>
          <a:p>
            <a:endParaRPr lang="it-IT" dirty="0"/>
          </a:p>
        </p:txBody>
      </p:sp>
      <p:graphicFrame>
        <p:nvGraphicFramePr>
          <p:cNvPr id="5" name="Tabella 4">
            <a:extLst>
              <a:ext uri="{FF2B5EF4-FFF2-40B4-BE49-F238E27FC236}">
                <a16:creationId xmlns:a16="http://schemas.microsoft.com/office/drawing/2014/main" id="{40347D5A-6115-5391-D95B-ED1A3E5DBF9C}"/>
              </a:ext>
            </a:extLst>
          </p:cNvPr>
          <p:cNvGraphicFramePr>
            <a:graphicFrameLocks noGrp="1"/>
          </p:cNvGraphicFramePr>
          <p:nvPr>
            <p:extLst>
              <p:ext uri="{D42A27DB-BD31-4B8C-83A1-F6EECF244321}">
                <p14:modId xmlns:p14="http://schemas.microsoft.com/office/powerpoint/2010/main" val="970489156"/>
              </p:ext>
            </p:extLst>
          </p:nvPr>
        </p:nvGraphicFramePr>
        <p:xfrm>
          <a:off x="757238" y="2112094"/>
          <a:ext cx="7923212" cy="4017539"/>
        </p:xfrm>
        <a:graphic>
          <a:graphicData uri="http://schemas.openxmlformats.org/drawingml/2006/table">
            <a:tbl>
              <a:tblPr>
                <a:tableStyleId>{5DA37D80-6434-44D0-A028-1B22A696006F}</a:tableStyleId>
              </a:tblPr>
              <a:tblGrid>
                <a:gridCol w="6657523">
                  <a:extLst>
                    <a:ext uri="{9D8B030D-6E8A-4147-A177-3AD203B41FA5}">
                      <a16:colId xmlns:a16="http://schemas.microsoft.com/office/drawing/2014/main" val="204221963"/>
                    </a:ext>
                  </a:extLst>
                </a:gridCol>
                <a:gridCol w="1265689">
                  <a:extLst>
                    <a:ext uri="{9D8B030D-6E8A-4147-A177-3AD203B41FA5}">
                      <a16:colId xmlns:a16="http://schemas.microsoft.com/office/drawing/2014/main" val="934234447"/>
                    </a:ext>
                  </a:extLst>
                </a:gridCol>
              </a:tblGrid>
              <a:tr h="183525">
                <a:tc>
                  <a:txBody>
                    <a:bodyPr/>
                    <a:lstStyle/>
                    <a:p>
                      <a:pPr algn="l" fontAlgn="b"/>
                      <a:r>
                        <a:rPr lang="it-IT" sz="1100" b="0" u="none" strike="noStrike">
                          <a:solidFill>
                            <a:srgbClr val="000000"/>
                          </a:solidFill>
                          <a:effectLst/>
                        </a:rPr>
                        <a:t>Intervento </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Budget di progetto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806925592"/>
                  </a:ext>
                </a:extLst>
              </a:tr>
              <a:tr h="183525">
                <a:tc>
                  <a:txBody>
                    <a:bodyPr/>
                    <a:lstStyle/>
                    <a:p>
                      <a:pPr algn="l" fontAlgn="b"/>
                      <a:r>
                        <a:rPr lang="it-IT" sz="1100" b="0" u="none" strike="noStrike">
                          <a:solidFill>
                            <a:srgbClr val="000000"/>
                          </a:solidFill>
                          <a:effectLst/>
                        </a:rPr>
                        <a:t>PROSECUZIONE DELL'INTERRAMENTO della linea ferroviaria Bologna-Portomaggiore in ambito urbano a Bologna</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75.874.000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45933350"/>
                  </a:ext>
                </a:extLst>
              </a:tr>
              <a:tr h="183525">
                <a:tc>
                  <a:txBody>
                    <a:bodyPr/>
                    <a:lstStyle/>
                    <a:p>
                      <a:pPr algn="l" fontAlgn="b"/>
                      <a:r>
                        <a:rPr lang="it-IT" sz="1100" b="0" u="none" strike="noStrike">
                          <a:solidFill>
                            <a:srgbClr val="000000"/>
                          </a:solidFill>
                          <a:effectLst/>
                        </a:rPr>
                        <a:t>SOPPRESSIONE PL PARMA- SUZZARA PL 26 Via Venezia e 27 Via Marmolada a Sorbolo</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dirty="0">
                          <a:solidFill>
                            <a:srgbClr val="000000"/>
                          </a:solidFill>
                          <a:effectLst/>
                        </a:rPr>
                        <a:t>                   4.200.000 *</a:t>
                      </a:r>
                      <a:endParaRPr lang="it-IT" sz="1100" b="0"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2345856116"/>
                  </a:ext>
                </a:extLst>
              </a:tr>
              <a:tr h="183525">
                <a:tc>
                  <a:txBody>
                    <a:bodyPr/>
                    <a:lstStyle/>
                    <a:p>
                      <a:pPr algn="l" fontAlgn="b"/>
                      <a:r>
                        <a:rPr lang="it-IT" sz="1100" b="0" u="none" strike="noStrike">
                          <a:solidFill>
                            <a:srgbClr val="000000"/>
                          </a:solidFill>
                          <a:effectLst/>
                        </a:rPr>
                        <a:t>SOPPRESSIONE PL MODENA - SASSUOLO PL28 Via Circonvallazione a Sassuolo</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14.400.000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4126439142"/>
                  </a:ext>
                </a:extLst>
              </a:tr>
              <a:tr h="183525">
                <a:tc>
                  <a:txBody>
                    <a:bodyPr/>
                    <a:lstStyle/>
                    <a:p>
                      <a:pPr algn="l" fontAlgn="b"/>
                      <a:r>
                        <a:rPr lang="it-IT" sz="1100" b="0" u="none" strike="noStrike" dirty="0">
                          <a:solidFill>
                            <a:srgbClr val="000000"/>
                          </a:solidFill>
                          <a:effectLst/>
                        </a:rPr>
                        <a:t>SOPPRESSIONE PL MODENA - SASSUOLO Soppressione PL 13 Via Panni a Modena</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6.760.000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4092548933"/>
                  </a:ext>
                </a:extLst>
              </a:tr>
              <a:tr h="183525">
                <a:tc>
                  <a:txBody>
                    <a:bodyPr/>
                    <a:lstStyle/>
                    <a:p>
                      <a:pPr algn="l" fontAlgn="b"/>
                      <a:r>
                        <a:rPr lang="it-IT" sz="1100" b="0" u="none" strike="noStrike" dirty="0">
                          <a:solidFill>
                            <a:srgbClr val="000000"/>
                          </a:solidFill>
                          <a:effectLst/>
                        </a:rPr>
                        <a:t>RIFACIMENTO PONTI Suzzara Ferrara </a:t>
                      </a:r>
                      <a:r>
                        <a:rPr lang="it-IT" sz="1100" b="0" u="none" strike="noStrike" dirty="0" err="1">
                          <a:solidFill>
                            <a:srgbClr val="000000"/>
                          </a:solidFill>
                          <a:effectLst/>
                        </a:rPr>
                        <a:t>Trigolaro</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3.055.000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4069125499"/>
                  </a:ext>
                </a:extLst>
              </a:tr>
              <a:tr h="183525">
                <a:tc>
                  <a:txBody>
                    <a:bodyPr/>
                    <a:lstStyle/>
                    <a:p>
                      <a:pPr algn="l" fontAlgn="b"/>
                      <a:r>
                        <a:rPr lang="it-IT" sz="1100" dirty="0"/>
                        <a:t>Soppressione PL n° 4 di Via Fabbri in ambito urbano a Ferrara</a:t>
                      </a:r>
                      <a:endParaRPr lang="it-IT" sz="1100" b="0" i="0" u="none" strike="noStrike" dirty="0">
                        <a:solidFill>
                          <a:srgbClr val="000000"/>
                        </a:solidFill>
                        <a:effectLst/>
                        <a:highlight>
                          <a:srgbClr val="FFFF00"/>
                        </a:highligh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6.000.000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3385957104"/>
                  </a:ext>
                </a:extLst>
              </a:tr>
              <a:tr h="367050">
                <a:tc>
                  <a:txBody>
                    <a:bodyPr/>
                    <a:lstStyle/>
                    <a:p>
                      <a:pPr algn="l" fontAlgn="b"/>
                      <a:r>
                        <a:rPr lang="it-IT" sz="1100" b="0" u="none" strike="noStrike" dirty="0">
                          <a:solidFill>
                            <a:srgbClr val="000000"/>
                          </a:solidFill>
                          <a:effectLst/>
                        </a:rPr>
                        <a:t>Realizzazione di CONTROL ROOM, e dei relativi impianti in loco, per la protezione dei passaggi a livello privati e per </a:t>
                      </a:r>
                      <a:r>
                        <a:rPr lang="it-IT" sz="1100" b="0" u="none" strike="noStrike" dirty="0" err="1">
                          <a:solidFill>
                            <a:srgbClr val="000000"/>
                          </a:solidFill>
                          <a:effectLst/>
                        </a:rPr>
                        <a:t>lefficientamento</a:t>
                      </a:r>
                      <a:r>
                        <a:rPr lang="it-IT" sz="1100" b="0" u="none" strike="noStrike" dirty="0">
                          <a:solidFill>
                            <a:srgbClr val="000000"/>
                          </a:solidFill>
                          <a:effectLst/>
                        </a:rPr>
                        <a:t> della </a:t>
                      </a:r>
                      <a:r>
                        <a:rPr lang="it-IT" sz="1100" b="0" u="none" strike="noStrike" dirty="0" err="1">
                          <a:solidFill>
                            <a:srgbClr val="000000"/>
                          </a:solidFill>
                          <a:effectLst/>
                        </a:rPr>
                        <a:t>Safety</a:t>
                      </a:r>
                      <a:r>
                        <a:rPr lang="it-IT" sz="1100" b="0" u="none" strike="noStrike" dirty="0">
                          <a:solidFill>
                            <a:srgbClr val="000000"/>
                          </a:solidFill>
                          <a:effectLst/>
                        </a:rPr>
                        <a:t> &amp;Security delle stazioni e delle fermate</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7.150.000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1176731557"/>
                  </a:ext>
                </a:extLst>
              </a:tr>
              <a:tr h="367050">
                <a:tc>
                  <a:txBody>
                    <a:bodyPr/>
                    <a:lstStyle/>
                    <a:p>
                      <a:pPr algn="l" fontAlgn="b"/>
                      <a:r>
                        <a:rPr lang="it-IT" sz="1100" b="0" u="none" strike="noStrike" dirty="0">
                          <a:solidFill>
                            <a:srgbClr val="000000"/>
                          </a:solidFill>
                          <a:effectLst/>
                        </a:rPr>
                        <a:t>Rialzo del rilevato ferroviario per la messa in sicurezza e per la soppressione di PPLL a Budrio/Castenaso (BO), sulla linea Bologna-Portomaggiore</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dirty="0">
                          <a:solidFill>
                            <a:srgbClr val="000000"/>
                          </a:solidFill>
                          <a:effectLst/>
                        </a:rPr>
                        <a:t>                 11.000.000 *</a:t>
                      </a:r>
                      <a:endParaRPr lang="it-IT" sz="1100" b="0"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2881397658"/>
                  </a:ext>
                </a:extLst>
              </a:tr>
              <a:tr h="183525">
                <a:tc>
                  <a:txBody>
                    <a:bodyPr/>
                    <a:lstStyle/>
                    <a:p>
                      <a:pPr algn="l" fontAlgn="b"/>
                      <a:r>
                        <a:rPr lang="it-IT" sz="1100" b="0" u="none" strike="noStrike" dirty="0">
                          <a:solidFill>
                            <a:srgbClr val="000000"/>
                          </a:solidFill>
                          <a:effectLst/>
                        </a:rPr>
                        <a:t>Rifacimento del piano del ferro della stazione della Stazione di Scandiano (RE) sulla linea Reggio Emilia-Sassuolo</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4.024.957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2741562421"/>
                  </a:ext>
                </a:extLst>
              </a:tr>
              <a:tr h="367050">
                <a:tc>
                  <a:txBody>
                    <a:bodyPr/>
                    <a:lstStyle/>
                    <a:p>
                      <a:pPr algn="l" fontAlgn="b"/>
                      <a:r>
                        <a:rPr lang="it-IT" sz="1100" b="0" u="none" strike="noStrike">
                          <a:solidFill>
                            <a:srgbClr val="000000"/>
                          </a:solidFill>
                          <a:effectLst/>
                        </a:rPr>
                        <a:t>Realizzazione di sottopasso ciclopedonale e rifacimento piano del ferro della stazione di Guastalla (RE), sulla linea ParmaSuzzara</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9.295.000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849911077"/>
                  </a:ext>
                </a:extLst>
              </a:tr>
              <a:tr h="183525">
                <a:tc>
                  <a:txBody>
                    <a:bodyPr/>
                    <a:lstStyle/>
                    <a:p>
                      <a:pPr algn="l" fontAlgn="b"/>
                      <a:r>
                        <a:rPr lang="it-IT" sz="1100" b="0" u="none" strike="noStrike" dirty="0">
                          <a:solidFill>
                            <a:srgbClr val="000000"/>
                          </a:solidFill>
                          <a:effectLst/>
                        </a:rPr>
                        <a:t>Interventi sistemazione fermate di Veggia e Villalunga, comune di Casalgrande</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dirty="0">
                          <a:solidFill>
                            <a:srgbClr val="000000"/>
                          </a:solidFill>
                          <a:effectLst/>
                        </a:rPr>
                        <a:t>                       350.000 </a:t>
                      </a:r>
                      <a:endParaRPr lang="it-IT" sz="1100" b="0"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3861885955"/>
                  </a:ext>
                </a:extLst>
              </a:tr>
            </a:tbl>
          </a:graphicData>
        </a:graphic>
      </p:graphicFrame>
      <p:sp>
        <p:nvSpPr>
          <p:cNvPr id="7" name="CasellaDiTesto 6">
            <a:extLst>
              <a:ext uri="{FF2B5EF4-FFF2-40B4-BE49-F238E27FC236}">
                <a16:creationId xmlns:a16="http://schemas.microsoft.com/office/drawing/2014/main" id="{32617C37-8EDD-FC99-F517-762DC503AFF6}"/>
              </a:ext>
            </a:extLst>
          </p:cNvPr>
          <p:cNvSpPr txBox="1"/>
          <p:nvPr/>
        </p:nvSpPr>
        <p:spPr>
          <a:xfrm>
            <a:off x="7524328" y="6093296"/>
            <a:ext cx="742511" cy="338554"/>
          </a:xfrm>
          <a:prstGeom prst="rect">
            <a:avLst/>
          </a:prstGeom>
          <a:noFill/>
        </p:spPr>
        <p:txBody>
          <a:bodyPr wrap="none" rtlCol="0">
            <a:spAutoFit/>
          </a:bodyPr>
          <a:lstStyle/>
          <a:p>
            <a:r>
              <a:rPr lang="it-IT" sz="1600" u="none" dirty="0"/>
              <a:t>segue</a:t>
            </a:r>
          </a:p>
        </p:txBody>
      </p:sp>
    </p:spTree>
    <p:extLst>
      <p:ext uri="{BB962C8B-B14F-4D97-AF65-F5344CB8AC3E}">
        <p14:creationId xmlns:p14="http://schemas.microsoft.com/office/powerpoint/2010/main" val="409765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Investimenti in infrastruttura previsti  </a:t>
            </a:r>
          </a:p>
        </p:txBody>
      </p:sp>
      <p:sp>
        <p:nvSpPr>
          <p:cNvPr id="3" name="Segnaposto contenuto 2"/>
          <p:cNvSpPr>
            <a:spLocks noGrp="1"/>
          </p:cNvSpPr>
          <p:nvPr>
            <p:ph idx="1"/>
          </p:nvPr>
        </p:nvSpPr>
        <p:spPr>
          <a:xfrm>
            <a:off x="757238" y="908720"/>
            <a:ext cx="7919218" cy="4507325"/>
          </a:xfrm>
        </p:spPr>
        <p:txBody>
          <a:bodyPr/>
          <a:lstStyle/>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r>
              <a:rPr lang="it-IT" b="1" dirty="0"/>
              <a:t>*   </a:t>
            </a:r>
            <a:r>
              <a:rPr lang="it-IT" dirty="0"/>
              <a:t>È in corso </a:t>
            </a:r>
            <a:r>
              <a:rPr lang="it-IT"/>
              <a:t>una rimodulazione.</a:t>
            </a:r>
            <a:endParaRPr lang="it-IT" dirty="0"/>
          </a:p>
          <a:p>
            <a:pPr marL="0" indent="0">
              <a:buNone/>
            </a:pPr>
            <a:r>
              <a:rPr lang="it-IT" dirty="0"/>
              <a:t>** Sono previsti dei fondi aggiuntivi per far fronte all’aumento prezzi come stabilito dalla delibera n.35/2022 del CIPESS.</a:t>
            </a:r>
          </a:p>
          <a:p>
            <a:pPr marL="0" indent="0">
              <a:buNone/>
            </a:pPr>
            <a:r>
              <a:rPr lang="it-IT" b="1" dirty="0"/>
              <a:t>Fondi PNRR 2021-2026</a:t>
            </a:r>
          </a:p>
          <a:p>
            <a:endParaRPr lang="it-IT" dirty="0"/>
          </a:p>
        </p:txBody>
      </p:sp>
      <p:graphicFrame>
        <p:nvGraphicFramePr>
          <p:cNvPr id="6" name="Tabella 5">
            <a:extLst>
              <a:ext uri="{FF2B5EF4-FFF2-40B4-BE49-F238E27FC236}">
                <a16:creationId xmlns:a16="http://schemas.microsoft.com/office/drawing/2014/main" id="{F20C9EE5-52D0-4F7E-BC60-AB43B5877905}"/>
              </a:ext>
            </a:extLst>
          </p:cNvPr>
          <p:cNvGraphicFramePr>
            <a:graphicFrameLocks noGrp="1"/>
          </p:cNvGraphicFramePr>
          <p:nvPr>
            <p:extLst>
              <p:ext uri="{D42A27DB-BD31-4B8C-83A1-F6EECF244321}">
                <p14:modId xmlns:p14="http://schemas.microsoft.com/office/powerpoint/2010/main" val="2809782502"/>
              </p:ext>
            </p:extLst>
          </p:nvPr>
        </p:nvGraphicFramePr>
        <p:xfrm>
          <a:off x="899592" y="5367079"/>
          <a:ext cx="5771928" cy="558165"/>
        </p:xfrm>
        <a:graphic>
          <a:graphicData uri="http://schemas.openxmlformats.org/drawingml/2006/table">
            <a:tbl>
              <a:tblPr>
                <a:tableStyleId>{E8B1032C-EA38-4F05-BA0D-38AFFFC7BED3}</a:tableStyleId>
              </a:tblPr>
              <a:tblGrid>
                <a:gridCol w="4530674">
                  <a:extLst>
                    <a:ext uri="{9D8B030D-6E8A-4147-A177-3AD203B41FA5}">
                      <a16:colId xmlns:a16="http://schemas.microsoft.com/office/drawing/2014/main" val="20000"/>
                    </a:ext>
                  </a:extLst>
                </a:gridCol>
                <a:gridCol w="1241254">
                  <a:extLst>
                    <a:ext uri="{9D8B030D-6E8A-4147-A177-3AD203B41FA5}">
                      <a16:colId xmlns:a16="http://schemas.microsoft.com/office/drawing/2014/main" val="20001"/>
                    </a:ext>
                  </a:extLst>
                </a:gridCol>
              </a:tblGrid>
              <a:tr h="157398">
                <a:tc>
                  <a:txBody>
                    <a:bodyPr/>
                    <a:lstStyle/>
                    <a:p>
                      <a:pPr algn="l" fontAlgn="b"/>
                      <a:r>
                        <a:rPr lang="it-IT" sz="1100" b="1" u="none" strike="noStrike" dirty="0">
                          <a:solidFill>
                            <a:srgbClr val="000000"/>
                          </a:solidFill>
                          <a:effectLst/>
                        </a:rPr>
                        <a:t>Intervento </a:t>
                      </a:r>
                      <a:endParaRPr lang="it-IT"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100" b="1" u="none" strike="noStrike" dirty="0">
                          <a:solidFill>
                            <a:srgbClr val="000000"/>
                          </a:solidFill>
                          <a:effectLst/>
                        </a:rPr>
                        <a:t>Budget</a:t>
                      </a:r>
                      <a:endParaRPr lang="it-IT"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it-IT" sz="1100" b="0" u="none" strike="noStrike" dirty="0">
                          <a:solidFill>
                            <a:srgbClr val="000000"/>
                          </a:solidFill>
                          <a:effectLst/>
                        </a:rPr>
                        <a:t>Elettrificazione corridoio ferroviario Parma-Suzzara-Poggio Rusco</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b="0" u="none" strike="noStrike" dirty="0">
                          <a:solidFill>
                            <a:srgbClr val="000000"/>
                          </a:solidFill>
                          <a:effectLst/>
                        </a:rPr>
                        <a:t>            58.000.000   </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it-IT" sz="1100" b="1" u="none" strike="noStrike" dirty="0">
                          <a:solidFill>
                            <a:srgbClr val="000000"/>
                          </a:solidFill>
                          <a:effectLst/>
                        </a:rPr>
                        <a:t>Totale</a:t>
                      </a:r>
                      <a:endParaRPr lang="it-IT"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b="1" u="none" strike="noStrike" dirty="0">
                          <a:solidFill>
                            <a:srgbClr val="000000"/>
                          </a:solidFill>
                          <a:effectLst/>
                        </a:rPr>
                        <a:t>58.000.000</a:t>
                      </a:r>
                      <a:endParaRPr lang="it-IT"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9" name="Tabella 8">
            <a:extLst>
              <a:ext uri="{FF2B5EF4-FFF2-40B4-BE49-F238E27FC236}">
                <a16:creationId xmlns:a16="http://schemas.microsoft.com/office/drawing/2014/main" id="{92D2024A-76C1-0852-FDA9-4A5F6F27DAC0}"/>
              </a:ext>
            </a:extLst>
          </p:cNvPr>
          <p:cNvGraphicFramePr>
            <a:graphicFrameLocks noGrp="1"/>
          </p:cNvGraphicFramePr>
          <p:nvPr>
            <p:extLst>
              <p:ext uri="{D42A27DB-BD31-4B8C-83A1-F6EECF244321}">
                <p14:modId xmlns:p14="http://schemas.microsoft.com/office/powerpoint/2010/main" val="2085373705"/>
              </p:ext>
            </p:extLst>
          </p:nvPr>
        </p:nvGraphicFramePr>
        <p:xfrm>
          <a:off x="755576" y="1556792"/>
          <a:ext cx="7923212" cy="2049648"/>
        </p:xfrm>
        <a:graphic>
          <a:graphicData uri="http://schemas.openxmlformats.org/drawingml/2006/table">
            <a:tbl>
              <a:tblPr>
                <a:tableStyleId>{5DA37D80-6434-44D0-A028-1B22A696006F}</a:tableStyleId>
              </a:tblPr>
              <a:tblGrid>
                <a:gridCol w="6657523">
                  <a:extLst>
                    <a:ext uri="{9D8B030D-6E8A-4147-A177-3AD203B41FA5}">
                      <a16:colId xmlns:a16="http://schemas.microsoft.com/office/drawing/2014/main" val="2812458667"/>
                    </a:ext>
                  </a:extLst>
                </a:gridCol>
                <a:gridCol w="1265689">
                  <a:extLst>
                    <a:ext uri="{9D8B030D-6E8A-4147-A177-3AD203B41FA5}">
                      <a16:colId xmlns:a16="http://schemas.microsoft.com/office/drawing/2014/main" val="4260801593"/>
                    </a:ext>
                  </a:extLst>
                </a:gridCol>
              </a:tblGrid>
              <a:tr h="340470">
                <a:tc>
                  <a:txBody>
                    <a:bodyPr/>
                    <a:lstStyle/>
                    <a:p>
                      <a:pPr algn="l" fontAlgn="b"/>
                      <a:r>
                        <a:rPr lang="it-IT" sz="1100" b="0" u="none" strike="noStrike" dirty="0">
                          <a:solidFill>
                            <a:srgbClr val="000000"/>
                          </a:solidFill>
                          <a:effectLst/>
                        </a:rPr>
                        <a:t>Innalzamento rilevato ferroviario linea Reggio Emilia-Guastalla per soppressione PL in località S. Bernardino (Novellara)*</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dirty="0">
                          <a:solidFill>
                            <a:srgbClr val="000000"/>
                          </a:solidFill>
                          <a:effectLst/>
                        </a:rPr>
                        <a:t>                   5.400.000 *</a:t>
                      </a:r>
                      <a:endParaRPr lang="it-IT" sz="1100" b="0"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923614713"/>
                  </a:ext>
                </a:extLst>
              </a:tr>
              <a:tr h="183525">
                <a:tc>
                  <a:txBody>
                    <a:bodyPr/>
                    <a:lstStyle/>
                    <a:p>
                      <a:pPr algn="l" fontAlgn="b"/>
                      <a:r>
                        <a:rPr lang="it-IT" sz="1100" b="0" u="none" strike="noStrike">
                          <a:solidFill>
                            <a:srgbClr val="000000"/>
                          </a:solidFill>
                          <a:effectLst/>
                        </a:rPr>
                        <a:t>Elettrificazione linea ferroviaria Ferrara-Codigoro</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dirty="0">
                          <a:solidFill>
                            <a:srgbClr val="000000"/>
                          </a:solidFill>
                          <a:effectLst/>
                        </a:rPr>
                        <a:t>                 35.000.000 **</a:t>
                      </a:r>
                      <a:endParaRPr lang="it-IT" sz="1100" b="0"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3365341367"/>
                  </a:ext>
                </a:extLst>
              </a:tr>
              <a:tr h="183525">
                <a:tc>
                  <a:txBody>
                    <a:bodyPr/>
                    <a:lstStyle/>
                    <a:p>
                      <a:pPr algn="l" fontAlgn="b"/>
                      <a:r>
                        <a:rPr lang="it-IT" sz="1100" b="0" u="none" strike="noStrike">
                          <a:solidFill>
                            <a:srgbClr val="000000"/>
                          </a:solidFill>
                          <a:effectLst/>
                        </a:rPr>
                        <a:t>Abbassamento piano del ferro linea Reggio E. Sassuolo in località Veggia</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1.050.000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3129528818"/>
                  </a:ext>
                </a:extLst>
              </a:tr>
              <a:tr h="183525">
                <a:tc>
                  <a:txBody>
                    <a:bodyPr/>
                    <a:lstStyle/>
                    <a:p>
                      <a:pPr algn="l" fontAlgn="b"/>
                      <a:r>
                        <a:rPr lang="it-IT" sz="1100" b="0" u="none" strike="noStrike">
                          <a:solidFill>
                            <a:srgbClr val="000000"/>
                          </a:solidFill>
                          <a:effectLst/>
                        </a:rPr>
                        <a:t>Risamento corpo stradale e rinnovo armamento in tratte della liena Suzzara-Ferrara pe runa estesa di c.a. km 5</a:t>
                      </a:r>
                      <a:endParaRPr lang="it-IT" sz="1100" b="0" i="0" u="none" strike="noStrike">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5.000.000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1841072655"/>
                  </a:ext>
                </a:extLst>
              </a:tr>
              <a:tr h="183525">
                <a:tc>
                  <a:txBody>
                    <a:bodyPr/>
                    <a:lstStyle/>
                    <a:p>
                      <a:pPr algn="l" fontAlgn="b"/>
                      <a:r>
                        <a:rPr lang="it-IT" sz="1100" b="0" u="none" strike="noStrike" dirty="0">
                          <a:solidFill>
                            <a:srgbClr val="000000"/>
                          </a:solidFill>
                          <a:effectLst/>
                        </a:rPr>
                        <a:t>Rifacimento del ponte ferroviario sull'Enza con conseguente soppressione PL (solo progettazione)</a:t>
                      </a:r>
                      <a:endParaRPr lang="it-IT" sz="1100" b="0"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0" u="none" strike="noStrike">
                          <a:solidFill>
                            <a:srgbClr val="000000"/>
                          </a:solidFill>
                          <a:effectLst/>
                        </a:rPr>
                        <a:t>                   1.113.649 </a:t>
                      </a:r>
                      <a:endParaRPr lang="it-IT" sz="1100" b="0" i="0" u="none" strike="noStrike">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527419439"/>
                  </a:ext>
                </a:extLst>
              </a:tr>
              <a:tr h="183525">
                <a:tc>
                  <a:txBody>
                    <a:bodyPr/>
                    <a:lstStyle/>
                    <a:p>
                      <a:pPr algn="l" fontAlgn="b"/>
                      <a:r>
                        <a:rPr lang="it-IT" sz="1100" b="1" u="none" strike="noStrike" dirty="0">
                          <a:solidFill>
                            <a:srgbClr val="000000"/>
                          </a:solidFill>
                          <a:effectLst/>
                        </a:rPr>
                        <a:t>Totale </a:t>
                      </a:r>
                      <a:endParaRPr lang="it-IT" sz="1100" b="1" i="0" u="none" strike="noStrike" dirty="0">
                        <a:solidFill>
                          <a:srgbClr val="000000"/>
                        </a:solidFill>
                        <a:effectLst/>
                        <a:latin typeface="Calibri" panose="020F0502020204030204" pitchFamily="34" charset="0"/>
                      </a:endParaRPr>
                    </a:p>
                  </a:txBody>
                  <a:tcPr marL="6328" marR="6328" marT="6328" marB="0" anchor="b"/>
                </a:tc>
                <a:tc>
                  <a:txBody>
                    <a:bodyPr/>
                    <a:lstStyle/>
                    <a:p>
                      <a:pPr algn="l" fontAlgn="b"/>
                      <a:r>
                        <a:rPr lang="it-IT" sz="1100" b="1" u="none" strike="noStrike" dirty="0">
                          <a:solidFill>
                            <a:srgbClr val="000000"/>
                          </a:solidFill>
                          <a:effectLst/>
                        </a:rPr>
                        <a:t>               189.672.606 </a:t>
                      </a:r>
                      <a:endParaRPr lang="it-IT" sz="1100" b="1" i="0" u="none" strike="noStrike" dirty="0">
                        <a:solidFill>
                          <a:srgbClr val="000000"/>
                        </a:solidFill>
                        <a:effectLst/>
                        <a:latin typeface="Calibri" panose="020F0502020204030204" pitchFamily="34" charset="0"/>
                      </a:endParaRPr>
                    </a:p>
                  </a:txBody>
                  <a:tcPr marL="6328" marR="6328" marT="6328" marB="0" anchor="b"/>
                </a:tc>
                <a:extLst>
                  <a:ext uri="{0D108BD9-81ED-4DB2-BD59-A6C34878D82A}">
                    <a16:rowId xmlns:a16="http://schemas.microsoft.com/office/drawing/2014/main" val="2304464023"/>
                  </a:ext>
                </a:extLst>
              </a:tr>
            </a:tbl>
          </a:graphicData>
        </a:graphic>
      </p:graphicFrame>
    </p:spTree>
    <p:extLst>
      <p:ext uri="{BB962C8B-B14F-4D97-AF65-F5344CB8AC3E}">
        <p14:creationId xmlns:p14="http://schemas.microsoft.com/office/powerpoint/2010/main" val="75714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Andamento organico </a:t>
            </a:r>
            <a:endParaRPr lang="it-IT" dirty="0">
              <a:solidFill>
                <a:srgbClr val="FF0000"/>
              </a:solidFill>
            </a:endParaRPr>
          </a:p>
        </p:txBody>
      </p:sp>
      <p:sp>
        <p:nvSpPr>
          <p:cNvPr id="5" name="CasellaDiTesto 4"/>
          <p:cNvSpPr txBox="1"/>
          <p:nvPr/>
        </p:nvSpPr>
        <p:spPr>
          <a:xfrm>
            <a:off x="6516216" y="1867761"/>
            <a:ext cx="2376264" cy="1938992"/>
          </a:xfrm>
          <a:prstGeom prst="rect">
            <a:avLst/>
          </a:prstGeom>
          <a:noFill/>
        </p:spPr>
        <p:txBody>
          <a:bodyPr wrap="square" rtlCol="0">
            <a:spAutoFit/>
          </a:bodyPr>
          <a:lstStyle/>
          <a:p>
            <a:pPr algn="just"/>
            <a:r>
              <a:rPr lang="it-IT" sz="1200" u="none" dirty="0">
                <a:latin typeface="Times" panose="02020603050405020304" pitchFamily="18" charset="0"/>
              </a:rPr>
              <a:t>L’organico complessivo non ha subito sostanziali variazioni negli anni.</a:t>
            </a:r>
          </a:p>
          <a:p>
            <a:pPr algn="just"/>
            <a:r>
              <a:rPr lang="it-IT" sz="1200" u="none" dirty="0">
                <a:latin typeface="Times" panose="02020603050405020304" pitchFamily="18" charset="0"/>
              </a:rPr>
              <a:t>E’ proseguita la riorganizzazione aziendale tesa ad aumentare il numero dei figure tecniche (operai) a supporto della manutenzione e gestione sicurezza, incrementando la produttività dell’area amministrativa. </a:t>
            </a:r>
          </a:p>
        </p:txBody>
      </p:sp>
      <p:graphicFrame>
        <p:nvGraphicFramePr>
          <p:cNvPr id="10" name="Grafico 9"/>
          <p:cNvGraphicFramePr>
            <a:graphicFrameLocks/>
          </p:cNvGraphicFramePr>
          <p:nvPr>
            <p:extLst>
              <p:ext uri="{D42A27DB-BD31-4B8C-83A1-F6EECF244321}">
                <p14:modId xmlns:p14="http://schemas.microsoft.com/office/powerpoint/2010/main" val="3242951619"/>
              </p:ext>
            </p:extLst>
          </p:nvPr>
        </p:nvGraphicFramePr>
        <p:xfrm>
          <a:off x="2411760" y="4509120"/>
          <a:ext cx="3744416" cy="1947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8BD1A73A-7F9D-92B4-C56C-1BC3EBB7381D}"/>
              </a:ext>
            </a:extLst>
          </p:cNvPr>
          <p:cNvGraphicFramePr>
            <a:graphicFrameLocks/>
          </p:cNvGraphicFramePr>
          <p:nvPr>
            <p:extLst>
              <p:ext uri="{D42A27DB-BD31-4B8C-83A1-F6EECF244321}">
                <p14:modId xmlns:p14="http://schemas.microsoft.com/office/powerpoint/2010/main" val="2847916508"/>
              </p:ext>
            </p:extLst>
          </p:nvPr>
        </p:nvGraphicFramePr>
        <p:xfrm>
          <a:off x="827584" y="1268760"/>
          <a:ext cx="5544616"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146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Organigramma struttura generale</a:t>
            </a:r>
            <a:endParaRPr lang="it-IT" dirty="0">
              <a:solidFill>
                <a:srgbClr val="FF0000"/>
              </a:solidFill>
            </a:endParaRPr>
          </a:p>
        </p:txBody>
      </p:sp>
      <p:pic>
        <p:nvPicPr>
          <p:cNvPr id="6" name="Immagine 5">
            <a:extLst>
              <a:ext uri="{FF2B5EF4-FFF2-40B4-BE49-F238E27FC236}">
                <a16:creationId xmlns:a16="http://schemas.microsoft.com/office/drawing/2014/main" id="{358A7467-904D-4C3A-8005-4556D3A2B3EA}"/>
              </a:ext>
            </a:extLst>
          </p:cNvPr>
          <p:cNvPicPr>
            <a:picLocks noChangeAspect="1"/>
          </p:cNvPicPr>
          <p:nvPr/>
        </p:nvPicPr>
        <p:blipFill>
          <a:blip r:embed="rId2"/>
          <a:stretch>
            <a:fillRect/>
          </a:stretch>
        </p:blipFill>
        <p:spPr>
          <a:xfrm>
            <a:off x="683568" y="908720"/>
            <a:ext cx="8162315" cy="5554150"/>
          </a:xfrm>
          <a:prstGeom prst="rect">
            <a:avLst/>
          </a:prstGeom>
        </p:spPr>
      </p:pic>
    </p:spTree>
    <p:extLst>
      <p:ext uri="{BB962C8B-B14F-4D97-AF65-F5344CB8AC3E}">
        <p14:creationId xmlns:p14="http://schemas.microsoft.com/office/powerpoint/2010/main" val="288615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catena del valore</a:t>
            </a:r>
          </a:p>
        </p:txBody>
      </p:sp>
      <p:graphicFrame>
        <p:nvGraphicFramePr>
          <p:cNvPr id="3" name="Diagramma 2"/>
          <p:cNvGraphicFramePr/>
          <p:nvPr>
            <p:extLst>
              <p:ext uri="{D42A27DB-BD31-4B8C-83A1-F6EECF244321}">
                <p14:modId xmlns:p14="http://schemas.microsoft.com/office/powerpoint/2010/main" val="3743905656"/>
              </p:ext>
            </p:extLst>
          </p:nvPr>
        </p:nvGraphicFramePr>
        <p:xfrm>
          <a:off x="827584" y="908720"/>
          <a:ext cx="8136904" cy="3795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rot="16200000">
            <a:off x="-1131453" y="2550084"/>
            <a:ext cx="3579518" cy="338554"/>
          </a:xfrm>
          <a:prstGeom prst="rect">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b="1" u="none" dirty="0">
                <a:solidFill>
                  <a:schemeClr val="bg1"/>
                </a:solidFill>
              </a:rPr>
              <a:t>SERVIZI CORE</a:t>
            </a:r>
          </a:p>
        </p:txBody>
      </p:sp>
      <p:sp>
        <p:nvSpPr>
          <p:cNvPr id="20" name="CasellaDiTesto 19"/>
          <p:cNvSpPr txBox="1"/>
          <p:nvPr/>
        </p:nvSpPr>
        <p:spPr>
          <a:xfrm>
            <a:off x="3339482" y="6058521"/>
            <a:ext cx="2744686" cy="338554"/>
          </a:xfrm>
          <a:prstGeom prst="rect">
            <a:avLst/>
          </a:prstGeom>
          <a:solidFill>
            <a:schemeClr val="accent1">
              <a:lumMod val="5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600" b="1" u="none" dirty="0">
                <a:solidFill>
                  <a:schemeClr val="bg1"/>
                </a:solidFill>
              </a:rPr>
              <a:t>SERVIZI DI STAFF</a:t>
            </a:r>
          </a:p>
        </p:txBody>
      </p:sp>
      <p:graphicFrame>
        <p:nvGraphicFramePr>
          <p:cNvPr id="5" name="Diagramma 4"/>
          <p:cNvGraphicFramePr/>
          <p:nvPr>
            <p:extLst>
              <p:ext uri="{D42A27DB-BD31-4B8C-83A1-F6EECF244321}">
                <p14:modId xmlns:p14="http://schemas.microsoft.com/office/powerpoint/2010/main" val="248252347"/>
              </p:ext>
            </p:extLst>
          </p:nvPr>
        </p:nvGraphicFramePr>
        <p:xfrm>
          <a:off x="719108" y="4606359"/>
          <a:ext cx="8244408" cy="1749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ccia a destra con strisce 6"/>
          <p:cNvSpPr/>
          <p:nvPr/>
        </p:nvSpPr>
        <p:spPr bwMode="auto">
          <a:xfrm rot="16200000">
            <a:off x="1508852" y="4581177"/>
            <a:ext cx="277591" cy="672525"/>
          </a:xfrm>
          <a:prstGeom prst="stripedRightArrow">
            <a:avLst/>
          </a:prstGeom>
          <a:solidFill>
            <a:schemeClr val="accent1">
              <a:lumMod val="5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it-IT" sz="1600" b="1" u="none">
              <a:solidFill>
                <a:schemeClr val="bg1"/>
              </a:solidFill>
              <a:latin typeface="+mn-lt"/>
            </a:endParaRPr>
          </a:p>
        </p:txBody>
      </p:sp>
      <p:sp>
        <p:nvSpPr>
          <p:cNvPr id="9" name="Freccia a destra con strisce 8"/>
          <p:cNvSpPr/>
          <p:nvPr/>
        </p:nvSpPr>
        <p:spPr bwMode="auto">
          <a:xfrm rot="16200000">
            <a:off x="3345398" y="4578803"/>
            <a:ext cx="277591" cy="672525"/>
          </a:xfrm>
          <a:prstGeom prst="stripedRightArrow">
            <a:avLst/>
          </a:prstGeom>
          <a:solidFill>
            <a:schemeClr val="accent1">
              <a:lumMod val="5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it-IT" sz="1600" b="1" u="none">
              <a:solidFill>
                <a:schemeClr val="bg1"/>
              </a:solidFill>
              <a:latin typeface="+mn-lt"/>
            </a:endParaRPr>
          </a:p>
        </p:txBody>
      </p:sp>
      <p:sp>
        <p:nvSpPr>
          <p:cNvPr id="10" name="Freccia a destra con strisce 9"/>
          <p:cNvSpPr/>
          <p:nvPr/>
        </p:nvSpPr>
        <p:spPr bwMode="auto">
          <a:xfrm rot="16200000">
            <a:off x="5200255" y="4578803"/>
            <a:ext cx="277591" cy="672525"/>
          </a:xfrm>
          <a:prstGeom prst="stripedRightArrow">
            <a:avLst/>
          </a:prstGeom>
          <a:solidFill>
            <a:schemeClr val="accent1">
              <a:lumMod val="5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it-IT" sz="1600" b="1" u="none">
              <a:solidFill>
                <a:schemeClr val="bg1"/>
              </a:solidFill>
              <a:latin typeface="+mn-lt"/>
            </a:endParaRPr>
          </a:p>
        </p:txBody>
      </p:sp>
      <p:sp>
        <p:nvSpPr>
          <p:cNvPr id="11" name="Freccia a destra con strisce 10"/>
          <p:cNvSpPr/>
          <p:nvPr/>
        </p:nvSpPr>
        <p:spPr bwMode="auto">
          <a:xfrm rot="16200000">
            <a:off x="7001715" y="4578802"/>
            <a:ext cx="277591" cy="672525"/>
          </a:xfrm>
          <a:prstGeom prst="stripedRightArrow">
            <a:avLst/>
          </a:prstGeom>
          <a:solidFill>
            <a:schemeClr val="accent1">
              <a:lumMod val="5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it-IT" sz="1600" b="1" u="none">
              <a:solidFill>
                <a:schemeClr val="bg1"/>
              </a:solidFill>
              <a:latin typeface="+mn-lt"/>
            </a:endParaRPr>
          </a:p>
        </p:txBody>
      </p:sp>
    </p:spTree>
    <p:extLst>
      <p:ext uri="{BB962C8B-B14F-4D97-AF65-F5344CB8AC3E}">
        <p14:creationId xmlns:p14="http://schemas.microsoft.com/office/powerpoint/2010/main" val="201282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788981" y="2204864"/>
            <a:ext cx="7828468" cy="351805"/>
            <a:chOff x="336" y="576"/>
            <a:chExt cx="5232" cy="192"/>
          </a:xfrm>
        </p:grpSpPr>
        <p:sp>
          <p:nvSpPr>
            <p:cNvPr id="13318" name="Rectangle 3"/>
            <p:cNvSpPr>
              <a:spLocks noChangeArrowheads="1"/>
            </p:cNvSpPr>
            <p:nvPr/>
          </p:nvSpPr>
          <p:spPr bwMode="auto">
            <a:xfrm>
              <a:off x="336" y="576"/>
              <a:ext cx="5232" cy="192"/>
            </a:xfrm>
            <a:prstGeom prst="rect">
              <a:avLst/>
            </a:prstGeom>
            <a:gradFill rotWithShape="0">
              <a:gsLst>
                <a:gs pos="0">
                  <a:srgbClr val="8F9EBA"/>
                </a:gs>
                <a:gs pos="100000">
                  <a:srgbClr val="002362"/>
                </a:gs>
              </a:gsLst>
              <a:lin ang="2700000" scaled="1"/>
            </a:gradFill>
            <a:ln w="6350">
              <a:solidFill>
                <a:srgbClr val="C0C0C0"/>
              </a:solidFill>
              <a:miter lim="800000"/>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19" name="Line 4"/>
            <p:cNvSpPr>
              <a:spLocks noChangeShapeType="1"/>
            </p:cNvSpPr>
            <p:nvPr/>
          </p:nvSpPr>
          <p:spPr bwMode="auto">
            <a:xfrm>
              <a:off x="336" y="597"/>
              <a:ext cx="5232" cy="0"/>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20" name="Line 5"/>
            <p:cNvSpPr>
              <a:spLocks noChangeShapeType="1"/>
            </p:cNvSpPr>
            <p:nvPr/>
          </p:nvSpPr>
          <p:spPr bwMode="auto">
            <a:xfrm flipH="1">
              <a:off x="384" y="576"/>
              <a:ext cx="0" cy="192"/>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grpSp>
      <p:sp>
        <p:nvSpPr>
          <p:cNvPr id="13315" name="Rectangle 6"/>
          <p:cNvSpPr>
            <a:spLocks noChangeArrowheads="1"/>
          </p:cNvSpPr>
          <p:nvPr/>
        </p:nvSpPr>
        <p:spPr bwMode="auto">
          <a:xfrm>
            <a:off x="827584" y="1019136"/>
            <a:ext cx="7482346" cy="1586133"/>
          </a:xfrm>
          <a:prstGeom prst="rect">
            <a:avLst/>
          </a:prstGeom>
          <a:noFill/>
          <a:ln w="9525">
            <a:noFill/>
            <a:miter lim="800000"/>
            <a:headEnd/>
            <a:tailEnd/>
          </a:ln>
        </p:spPr>
        <p:txBody>
          <a:bodyPr wrap="square" lIns="85020" tIns="42510" rIns="85020" bIns="42510">
            <a:spAutoFit/>
          </a:bodyPr>
          <a:lstStyle/>
          <a:p>
            <a:pPr marL="263862" indent="-263862">
              <a:lnSpc>
                <a:spcPct val="125000"/>
              </a:lnSpc>
              <a:spcBef>
                <a:spcPct val="50000"/>
              </a:spcBef>
              <a:spcAft>
                <a:spcPct val="5000"/>
              </a:spcAft>
              <a:buSzPct val="75000"/>
              <a:buFont typeface="Wingdings" panose="05000000000000000000" pitchFamily="2" charset="2"/>
              <a:buChar char="v"/>
            </a:pPr>
            <a:r>
              <a:rPr lang="it-IT" sz="1500" b="1" u="none" dirty="0">
                <a:solidFill>
                  <a:srgbClr val="002060"/>
                </a:solidFill>
                <a:latin typeface="+mn-lt"/>
              </a:rPr>
              <a:t>Premessa</a:t>
            </a:r>
          </a:p>
          <a:p>
            <a:pPr marL="263862" indent="-263862">
              <a:lnSpc>
                <a:spcPct val="125000"/>
              </a:lnSpc>
              <a:spcBef>
                <a:spcPct val="50000"/>
              </a:spcBef>
              <a:spcAft>
                <a:spcPct val="5000"/>
              </a:spcAft>
              <a:buSzPct val="75000"/>
              <a:buFont typeface="Wingdings" panose="05000000000000000000" pitchFamily="2" charset="2"/>
              <a:buChar char="v"/>
            </a:pPr>
            <a:r>
              <a:rPr lang="it-IT" sz="1500" b="1" u="none" dirty="0">
                <a:solidFill>
                  <a:srgbClr val="002060"/>
                </a:solidFill>
                <a:latin typeface="+mn-lt"/>
              </a:rPr>
              <a:t>Analisi di contesto esterno</a:t>
            </a:r>
          </a:p>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a:solidFill>
                  <a:schemeClr val="tx1"/>
                </a:solidFill>
              </a:rPr>
              <a:t>Analisi di contesto interno</a:t>
            </a:r>
          </a:p>
          <a:p>
            <a:pPr marL="263862" indent="-263862">
              <a:lnSpc>
                <a:spcPct val="125000"/>
              </a:lnSpc>
              <a:spcBef>
                <a:spcPct val="50000"/>
              </a:spcBef>
              <a:spcAft>
                <a:spcPct val="5000"/>
              </a:spcAft>
              <a:buSzPct val="75000"/>
              <a:buFont typeface="Wingdings" panose="05000000000000000000" pitchFamily="2" charset="2"/>
              <a:buChar char="v"/>
            </a:pPr>
            <a:r>
              <a:rPr lang="it-IT" sz="1477" b="1" u="none" dirty="0" err="1">
                <a:solidFill>
                  <a:schemeClr val="bg1"/>
                </a:solidFill>
              </a:rPr>
              <a:t>Mission</a:t>
            </a:r>
            <a:r>
              <a:rPr lang="it-IT" sz="1477" b="1" u="none" dirty="0">
                <a:solidFill>
                  <a:schemeClr val="bg1"/>
                </a:solidFill>
              </a:rPr>
              <a:t> e obiettivi strategici</a:t>
            </a:r>
          </a:p>
        </p:txBody>
      </p:sp>
      <p:sp>
        <p:nvSpPr>
          <p:cNvPr id="13316" name="Rectangle 7"/>
          <p:cNvSpPr>
            <a:spLocks noGrp="1" noChangeArrowheads="1"/>
          </p:cNvSpPr>
          <p:nvPr>
            <p:ph type="title"/>
          </p:nvPr>
        </p:nvSpPr>
        <p:spPr>
          <a:xfrm>
            <a:off x="755576" y="374795"/>
            <a:ext cx="8095915" cy="400179"/>
          </a:xfrm>
        </p:spPr>
        <p:txBody>
          <a:bodyPr/>
          <a:lstStyle/>
          <a:p>
            <a:pPr>
              <a:lnSpc>
                <a:spcPct val="80000"/>
              </a:lnSpc>
            </a:pPr>
            <a:r>
              <a:rPr lang="it-IT" dirty="0"/>
              <a:t>Indice</a:t>
            </a:r>
            <a:endParaRPr lang="en-US" sz="2216" dirty="0"/>
          </a:p>
        </p:txBody>
      </p:sp>
      <p:sp>
        <p:nvSpPr>
          <p:cNvPr id="2" name="Segnaposto numero diapositiva 1"/>
          <p:cNvSpPr>
            <a:spLocks noGrp="1"/>
          </p:cNvSpPr>
          <p:nvPr>
            <p:ph type="sldNum" sz="quarter" idx="11"/>
          </p:nvPr>
        </p:nvSpPr>
        <p:spPr/>
        <p:txBody>
          <a:bodyPr/>
          <a:lstStyle/>
          <a:p>
            <a:pPr>
              <a:defRPr/>
            </a:pPr>
            <a:fld id="{32197584-0BC6-4127-807D-EA9A8434F7BC}" type="slidenum">
              <a:rPr lang="en-US"/>
              <a:pPr>
                <a:defRPr/>
              </a:pPr>
              <a:t>26</a:t>
            </a:fld>
            <a:endParaRPr lang="en-US"/>
          </a:p>
        </p:txBody>
      </p:sp>
    </p:spTree>
    <p:extLst>
      <p:ext uri="{BB962C8B-B14F-4D97-AF65-F5344CB8AC3E}">
        <p14:creationId xmlns:p14="http://schemas.microsoft.com/office/powerpoint/2010/main" val="2059033723"/>
      </p:ext>
    </p:extLst>
  </p:cSld>
  <p:clrMapOvr>
    <a:masterClrMapping/>
  </p:clrMapOvr>
  <p:transition spd="slow" advClick="0">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Mission e valori FER</a:t>
            </a:r>
            <a:endParaRPr lang="it-IT" dirty="0">
              <a:solidFill>
                <a:srgbClr val="FF0000"/>
              </a:solidFill>
            </a:endParaRPr>
          </a:p>
        </p:txBody>
      </p:sp>
      <p:sp>
        <p:nvSpPr>
          <p:cNvPr id="3" name="Segnaposto contenuto 2"/>
          <p:cNvSpPr>
            <a:spLocks noGrp="1"/>
          </p:cNvSpPr>
          <p:nvPr>
            <p:ph idx="1"/>
          </p:nvPr>
        </p:nvSpPr>
        <p:spPr>
          <a:xfrm>
            <a:off x="757238" y="908720"/>
            <a:ext cx="7919218" cy="5479065"/>
          </a:xfrm>
        </p:spPr>
        <p:txBody>
          <a:bodyPr/>
          <a:lstStyle/>
          <a:p>
            <a:pPr marL="0" indent="0">
              <a:buNone/>
            </a:pPr>
            <a:r>
              <a:rPr lang="it-IT" b="1" dirty="0"/>
              <a:t>MISSION AZIENDALE:</a:t>
            </a:r>
          </a:p>
          <a:p>
            <a:pPr marL="0" indent="0">
              <a:buNone/>
            </a:pPr>
            <a:r>
              <a:rPr lang="it-IT" dirty="0"/>
              <a:t>Garantire una infrastruttura ferroviaria sicura, fruibile, affidabile, efficiente e sostenibile per la migliore esperienza di trasporto ferroviario sia passeggeri che merci. Adeguamento tecnologico e garantire livelli di manutenzione secondo le migliori pratiche nazionali ed europee. L’azienda come partner per l’attuazione delle strategie europee, nazionali e regionali sulla mobilità, e le esigenze dei territori attraversati dalle linee regionali.</a:t>
            </a:r>
          </a:p>
          <a:p>
            <a:pPr marL="0" indent="0">
              <a:buNone/>
            </a:pPr>
            <a:endParaRPr lang="it-IT" dirty="0"/>
          </a:p>
          <a:p>
            <a:pPr marL="0" indent="0">
              <a:buNone/>
            </a:pPr>
            <a:endParaRPr lang="it-IT" dirty="0"/>
          </a:p>
          <a:p>
            <a:pPr marL="0" indent="0">
              <a:buNone/>
            </a:pPr>
            <a:r>
              <a:rPr lang="it-IT" b="1" dirty="0"/>
              <a:t>VALORI AZIENDALI:</a:t>
            </a:r>
          </a:p>
          <a:p>
            <a:pPr marL="0" indent="0">
              <a:buNone/>
            </a:pPr>
            <a:r>
              <a:rPr lang="it-IT" dirty="0"/>
              <a:t>Trasparenza e responsabilità sociale intesa sia nella prospettiva etica che ambientale come parte integrante dei processi aziendali. Comunicazione costante con gli interlocutori istituzionali sviluppando modalità di interazione e partecipazione. Cura nella crescita professionale del personale, premiando il merito e con forte attenzione alla formazione continua.</a:t>
            </a:r>
          </a:p>
          <a:p>
            <a:pPr marL="0" indent="0">
              <a:buNone/>
            </a:pPr>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87776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strategici</a:t>
            </a:r>
            <a:endParaRPr lang="it-IT" dirty="0">
              <a:solidFill>
                <a:srgbClr val="FF0000"/>
              </a:solidFill>
            </a:endParaRPr>
          </a:p>
        </p:txBody>
      </p:sp>
      <p:sp>
        <p:nvSpPr>
          <p:cNvPr id="3" name="Segnaposto contenuto 2"/>
          <p:cNvSpPr>
            <a:spLocks noGrp="1"/>
          </p:cNvSpPr>
          <p:nvPr>
            <p:ph idx="1"/>
          </p:nvPr>
        </p:nvSpPr>
        <p:spPr>
          <a:xfrm>
            <a:off x="757238" y="908720"/>
            <a:ext cx="7919218" cy="5239833"/>
          </a:xfrm>
        </p:spPr>
        <p:txBody>
          <a:bodyPr/>
          <a:lstStyle/>
          <a:p>
            <a:pPr marL="0" indent="0">
              <a:buNone/>
            </a:pPr>
            <a:r>
              <a:rPr lang="it-IT" dirty="0"/>
              <a:t>Gli obiettivi e le finalità di Ferrovie Emilia Romagna per assolvere al ruolo di </a:t>
            </a:r>
            <a:r>
              <a:rPr lang="it-IT" b="1" dirty="0"/>
              <a:t>Gestore dell’infrastruttura</a:t>
            </a:r>
            <a:r>
              <a:rPr lang="it-IT" dirty="0"/>
              <a:t> sono:</a:t>
            </a:r>
          </a:p>
          <a:p>
            <a:r>
              <a:rPr lang="it-IT" dirty="0"/>
              <a:t>assicurare la piena </a:t>
            </a:r>
            <a:r>
              <a:rPr lang="it-IT" b="1" dirty="0"/>
              <a:t>fruibilità</a:t>
            </a:r>
            <a:r>
              <a:rPr lang="it-IT" dirty="0"/>
              <a:t> e il costante mantenimento in </a:t>
            </a:r>
            <a:r>
              <a:rPr lang="it-IT" b="1" dirty="0"/>
              <a:t>efficienza</a:t>
            </a:r>
            <a:r>
              <a:rPr lang="it-IT" dirty="0"/>
              <a:t> delle linee e delle infrastrutture e del materiale rotabile ad essa attribuito;</a:t>
            </a:r>
          </a:p>
          <a:p>
            <a:r>
              <a:rPr lang="it-IT" dirty="0"/>
              <a:t>attuare investimenti mirati al </a:t>
            </a:r>
            <a:r>
              <a:rPr lang="it-IT" b="1" dirty="0"/>
              <a:t>potenziamento</a:t>
            </a:r>
            <a:r>
              <a:rPr lang="it-IT" dirty="0"/>
              <a:t> e </a:t>
            </a:r>
            <a:r>
              <a:rPr lang="it-IT" b="1" dirty="0"/>
              <a:t>ammodernamento tecnologico</a:t>
            </a:r>
            <a:r>
              <a:rPr lang="it-IT" dirty="0"/>
              <a:t> e allo sviluppo delle linee e degli impianti ferroviari anche in relazione a strategie di commercializzazione dei servizi;</a:t>
            </a:r>
          </a:p>
          <a:p>
            <a:r>
              <a:rPr lang="it-IT" dirty="0"/>
              <a:t>svolgere le procedure concorsuali per </a:t>
            </a:r>
            <a:r>
              <a:rPr lang="it-IT" b="1" dirty="0"/>
              <a:t>l’affidamento del servizio di trasporto ferroviario regionale</a:t>
            </a:r>
            <a:r>
              <a:rPr lang="it-IT" dirty="0"/>
              <a:t>, sulla base degli indirizzi e dei vincoli ad essa dati dalla Regione, sottoscrivere il contratto ed eseguire i pagamenti;</a:t>
            </a:r>
          </a:p>
          <a:p>
            <a:r>
              <a:rPr lang="it-IT" dirty="0"/>
              <a:t>eseguire il </a:t>
            </a:r>
            <a:r>
              <a:rPr lang="it-IT" b="1" dirty="0"/>
              <a:t>monitoraggio</a:t>
            </a:r>
            <a:r>
              <a:rPr lang="it-IT" dirty="0"/>
              <a:t> del relativo contratto di servizio e, su richiesta della Regione, redigere rapporti periodici sull’erogazione dei servizi di trasporto e della loro efficienza ed efficacia, ai fini del perseguimento degli obiettivi prefissati;</a:t>
            </a:r>
          </a:p>
          <a:p>
            <a:r>
              <a:rPr lang="it-IT" dirty="0"/>
              <a:t>gestire e sviluppare un </a:t>
            </a:r>
            <a:r>
              <a:rPr lang="it-IT" b="1" dirty="0"/>
              <a:t>sistema informativo coordinato</a:t>
            </a:r>
            <a:r>
              <a:rPr lang="it-IT" dirty="0"/>
              <a:t> con quello della Regione e da essa liberamente accessibile nelle materie afferenti i compiti attribuiti e conseguenti, in particolare, le applicazioni per le analisi e il controllo della regolarità della circolazione.</a:t>
            </a:r>
          </a:p>
          <a:p>
            <a:r>
              <a:rPr lang="it-IT" dirty="0"/>
              <a:t>rafforzare l’integrità del sistema aziendale nel </a:t>
            </a:r>
            <a:r>
              <a:rPr lang="it-IT" b="1" dirty="0"/>
              <a:t>prevenire il fenomeno corruttivo </a:t>
            </a:r>
            <a:r>
              <a:rPr lang="it-IT" dirty="0"/>
              <a:t>tramite anche lo sviluppo di un contesto culturale ispirato dai principi della </a:t>
            </a:r>
            <a:r>
              <a:rPr lang="it-IT" b="1" dirty="0"/>
              <a:t>trasparenza, dell’etica e dell’anticorruzione</a:t>
            </a:r>
            <a:r>
              <a:rPr lang="it-IT" dirty="0"/>
              <a:t>.</a:t>
            </a:r>
          </a:p>
        </p:txBody>
      </p:sp>
    </p:spTree>
    <p:extLst>
      <p:ext uri="{BB962C8B-B14F-4D97-AF65-F5344CB8AC3E}">
        <p14:creationId xmlns:p14="http://schemas.microsoft.com/office/powerpoint/2010/main" val="42912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strategici: focus anticorruzione</a:t>
            </a:r>
            <a:endParaRPr lang="it-IT" dirty="0">
              <a:solidFill>
                <a:srgbClr val="FF0000"/>
              </a:solidFill>
            </a:endParaRPr>
          </a:p>
        </p:txBody>
      </p:sp>
      <p:sp>
        <p:nvSpPr>
          <p:cNvPr id="3" name="Segnaposto contenuto 2"/>
          <p:cNvSpPr>
            <a:spLocks noGrp="1"/>
          </p:cNvSpPr>
          <p:nvPr>
            <p:ph idx="1"/>
          </p:nvPr>
        </p:nvSpPr>
        <p:spPr>
          <a:xfrm>
            <a:off x="757238" y="1052736"/>
            <a:ext cx="7919218" cy="2008179"/>
          </a:xfrm>
        </p:spPr>
        <p:txBody>
          <a:bodyPr/>
          <a:lstStyle/>
          <a:p>
            <a:pPr marL="0" indent="0">
              <a:buNone/>
            </a:pPr>
            <a:r>
              <a:rPr lang="it-IT" dirty="0"/>
              <a:t>Al fine di rafforzare l’integrità del sistema aziendale nel </a:t>
            </a:r>
            <a:r>
              <a:rPr lang="it-IT" b="1" dirty="0"/>
              <a:t>prevenire il fenomeno corruttivo </a:t>
            </a:r>
            <a:r>
              <a:rPr lang="it-IT" dirty="0"/>
              <a:t>tramite anche lo sviluppo di un contesto culturale ispirato dai principi della </a:t>
            </a:r>
            <a:r>
              <a:rPr lang="it-IT" b="1" dirty="0"/>
              <a:t>trasparenza, dell’etica e dell’anticorruzione</a:t>
            </a:r>
            <a:r>
              <a:rPr lang="it-IT" dirty="0"/>
              <a:t>, FER indirizzerà il proprio Piano Triennale di Prevenzione della Corruzione e Trasparenza lungo i seguenti ambiti strategici:</a:t>
            </a:r>
          </a:p>
          <a:p>
            <a:pPr marL="342900" indent="-342900">
              <a:buFont typeface="+mj-lt"/>
              <a:buAutoNum type="arabicPeriod"/>
            </a:pPr>
            <a:r>
              <a:rPr lang="it-IT" dirty="0"/>
              <a:t>Garantire un modello organizzativo e gestionale per l’anticorruzione, la trasparenza ed etica</a:t>
            </a:r>
          </a:p>
          <a:p>
            <a:pPr marL="342900" indent="-342900">
              <a:buFont typeface="+mj-lt"/>
              <a:buAutoNum type="arabicPeriod"/>
            </a:pPr>
            <a:r>
              <a:rPr lang="it-IT" dirty="0"/>
              <a:t>Sviluppare e consolidare una cultura organizzativa per l’anticorruzione e l’etica</a:t>
            </a:r>
          </a:p>
          <a:p>
            <a:pPr marL="342900" indent="-342900">
              <a:buFont typeface="+mj-lt"/>
              <a:buAutoNum type="arabicPeriod"/>
            </a:pPr>
            <a:r>
              <a:rPr lang="it-IT" dirty="0"/>
              <a:t>Consolidare l’integrazione tra la gestione del rischio e i sistemi di controllo interni</a:t>
            </a:r>
          </a:p>
        </p:txBody>
      </p:sp>
    </p:spTree>
    <p:extLst>
      <p:ext uri="{BB962C8B-B14F-4D97-AF65-F5344CB8AC3E}">
        <p14:creationId xmlns:p14="http://schemas.microsoft.com/office/powerpoint/2010/main" val="6035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00000"/>
              </a:lnSpc>
            </a:pPr>
            <a:r>
              <a:rPr lang="it-IT" dirty="0"/>
              <a:t>Premessa</a:t>
            </a:r>
          </a:p>
        </p:txBody>
      </p:sp>
      <p:sp>
        <p:nvSpPr>
          <p:cNvPr id="4" name="Content Placeholder 2"/>
          <p:cNvSpPr txBox="1">
            <a:spLocks/>
          </p:cNvSpPr>
          <p:nvPr/>
        </p:nvSpPr>
        <p:spPr bwMode="auto">
          <a:xfrm>
            <a:off x="755576" y="1196752"/>
            <a:ext cx="7920880" cy="2665282"/>
          </a:xfrm>
          <a:prstGeom prst="rect">
            <a:avLst/>
          </a:prstGeom>
          <a:solidFill>
            <a:schemeClr val="bg1"/>
          </a:solidFill>
          <a:ln w="9525">
            <a:solidFill>
              <a:srgbClr val="002060"/>
            </a:solidFill>
            <a:miter lim="800000"/>
            <a:headEnd/>
            <a:tailEnd/>
          </a:ln>
          <a:effectLst>
            <a:outerShdw blurRad="50800" dist="38100" dir="2700000" algn="tl" rotWithShape="0">
              <a:prstClr val="black">
                <a:alpha val="40000"/>
              </a:prstClr>
            </a:outerShdw>
          </a:effectLst>
        </p:spPr>
        <p:txBody>
          <a:bodyPr vert="horz" wrap="square" lIns="92075" tIns="46038" rIns="92075" bIns="46038" numCol="1" anchor="t" anchorCtr="0" compatLnSpc="1">
            <a:prstTxWarp prst="textNoShape">
              <a:avLst/>
            </a:prstTxWarp>
            <a:spAutoFit/>
          </a:bodyPr>
          <a:lstStyle>
            <a:lvl1pPr marL="0" indent="0" algn="just" eaLnBrk="0" hangingPunct="0">
              <a:lnSpc>
                <a:spcPct val="120000"/>
              </a:lnSpc>
              <a:spcBef>
                <a:spcPts val="0"/>
              </a:spcBef>
              <a:spcAft>
                <a:spcPts val="300"/>
              </a:spcAft>
              <a:buClrTx/>
              <a:buSzPct val="80000"/>
              <a:buFont typeface="Wingdings" pitchFamily="2" charset="2"/>
              <a:buNone/>
              <a:defRPr sz="1400" b="1">
                <a:solidFill>
                  <a:srgbClr val="002060"/>
                </a:solidFill>
                <a:latin typeface="+mn-lt"/>
              </a:defRPr>
            </a:lvl1pPr>
            <a:lvl2pPr marL="576263" indent="-198438" algn="just" eaLnBrk="0" hangingPunct="0">
              <a:lnSpc>
                <a:spcPct val="120000"/>
              </a:lnSpc>
              <a:spcBef>
                <a:spcPct val="20000"/>
              </a:spcBef>
              <a:buClr>
                <a:srgbClr val="FFC000"/>
              </a:buClr>
              <a:buSzPct val="100000"/>
              <a:buFont typeface="Wingdings" pitchFamily="2" charset="2"/>
              <a:buChar char="§"/>
              <a:defRPr sz="1400">
                <a:solidFill>
                  <a:srgbClr val="002060"/>
                </a:solidFill>
                <a:latin typeface="+mn-lt"/>
              </a:defRPr>
            </a:lvl2pPr>
            <a:lvl3pPr marL="450850" lvl="2" indent="-177800" algn="just" eaLnBrk="0" hangingPunct="0">
              <a:lnSpc>
                <a:spcPct val="120000"/>
              </a:lnSpc>
              <a:spcBef>
                <a:spcPts val="0"/>
              </a:spcBef>
              <a:spcAft>
                <a:spcPts val="300"/>
              </a:spcAft>
              <a:buClr>
                <a:srgbClr val="FFC000"/>
              </a:buClr>
              <a:buSzPct val="80000"/>
              <a:buFont typeface="Wingdings" pitchFamily="2" charset="2"/>
              <a:buChar char="§"/>
              <a:defRPr sz="1400">
                <a:solidFill>
                  <a:srgbClr val="002060"/>
                </a:solidFill>
                <a:latin typeface="+mn-lt"/>
                <a:cs typeface="Arial" charset="0"/>
              </a:defRPr>
            </a:lvl3pPr>
            <a:lvl4pPr marL="1328738" indent="-185738" algn="just" eaLnBrk="0" hangingPunct="0">
              <a:lnSpc>
                <a:spcPct val="120000"/>
              </a:lnSpc>
              <a:spcBef>
                <a:spcPct val="20000"/>
              </a:spcBef>
              <a:buClr>
                <a:srgbClr val="FFC000"/>
              </a:buClr>
              <a:buSzPct val="65000"/>
              <a:buFont typeface="Wingdings" pitchFamily="2" charset="2"/>
              <a:buChar char="§"/>
              <a:defRPr sz="1400">
                <a:solidFill>
                  <a:srgbClr val="002060"/>
                </a:solidFill>
                <a:latin typeface="+mn-lt"/>
              </a:defRPr>
            </a:lvl4pPr>
            <a:lvl5pPr marL="1717675" indent="-188913" algn="just" eaLnBrk="0" hangingPunct="0">
              <a:lnSpc>
                <a:spcPct val="120000"/>
              </a:lnSpc>
              <a:spcBef>
                <a:spcPct val="20000"/>
              </a:spcBef>
              <a:buClr>
                <a:srgbClr val="FFC000"/>
              </a:buClr>
              <a:buSzPct val="65000"/>
              <a:buFont typeface="Wingdings" pitchFamily="2" charset="2"/>
              <a:buChar char="§"/>
              <a:defRPr sz="1400">
                <a:solidFill>
                  <a:srgbClr val="002060"/>
                </a:solidFill>
                <a:latin typeface="+mn-lt"/>
              </a:defRPr>
            </a:lvl5pPr>
            <a:lvl6pPr marL="2174875" indent="-188913" fontAlgn="base">
              <a:spcBef>
                <a:spcPct val="20000"/>
              </a:spcBef>
              <a:spcAft>
                <a:spcPct val="0"/>
              </a:spcAft>
              <a:buClr>
                <a:srgbClr val="333399"/>
              </a:buClr>
              <a:buSzPct val="65000"/>
              <a:buChar char="•"/>
              <a:defRPr sz="1400">
                <a:latin typeface="+mn-lt"/>
              </a:defRPr>
            </a:lvl6pPr>
            <a:lvl7pPr marL="2632075" indent="-188913" fontAlgn="base">
              <a:spcBef>
                <a:spcPct val="20000"/>
              </a:spcBef>
              <a:spcAft>
                <a:spcPct val="0"/>
              </a:spcAft>
              <a:buClr>
                <a:srgbClr val="333399"/>
              </a:buClr>
              <a:buSzPct val="65000"/>
              <a:buChar char="•"/>
              <a:defRPr sz="1400">
                <a:latin typeface="+mn-lt"/>
              </a:defRPr>
            </a:lvl7pPr>
            <a:lvl8pPr marL="3089275" indent="-188913" fontAlgn="base">
              <a:spcBef>
                <a:spcPct val="20000"/>
              </a:spcBef>
              <a:spcAft>
                <a:spcPct val="0"/>
              </a:spcAft>
              <a:buClr>
                <a:srgbClr val="333399"/>
              </a:buClr>
              <a:buSzPct val="65000"/>
              <a:buChar char="•"/>
              <a:defRPr sz="1400">
                <a:latin typeface="+mn-lt"/>
              </a:defRPr>
            </a:lvl8pPr>
            <a:lvl9pPr marL="3546475" indent="-188913" fontAlgn="base">
              <a:spcBef>
                <a:spcPct val="20000"/>
              </a:spcBef>
              <a:spcAft>
                <a:spcPct val="0"/>
              </a:spcAft>
              <a:buClr>
                <a:srgbClr val="333399"/>
              </a:buClr>
              <a:buSzPct val="65000"/>
              <a:buChar char="•"/>
              <a:defRPr sz="1400">
                <a:latin typeface="+mn-lt"/>
              </a:defRPr>
            </a:lvl9pPr>
          </a:lstStyle>
          <a:p>
            <a:endParaRPr lang="it-IT" u="none" dirty="0"/>
          </a:p>
          <a:p>
            <a:endParaRPr lang="it-IT" u="none" dirty="0"/>
          </a:p>
          <a:p>
            <a:r>
              <a:rPr lang="it-IT" u="none" dirty="0"/>
              <a:t>OBIETTIVO DEL LAVORO</a:t>
            </a:r>
          </a:p>
          <a:p>
            <a:r>
              <a:rPr lang="it-IT" b="0" u="none" dirty="0"/>
              <a:t>L’obiettivo della presente relazione è quello di:</a:t>
            </a:r>
          </a:p>
          <a:p>
            <a:pPr marL="285750" indent="-285750">
              <a:buFont typeface="Wingdings" panose="05000000000000000000" pitchFamily="2" charset="2"/>
              <a:buChar char="q"/>
            </a:pPr>
            <a:r>
              <a:rPr lang="it-IT" b="0" u="none" dirty="0"/>
              <a:t>Definire il contesto generale interno ed esterno</a:t>
            </a:r>
          </a:p>
          <a:p>
            <a:pPr marL="285750" indent="-285750">
              <a:buFont typeface="Wingdings" panose="05000000000000000000" pitchFamily="2" charset="2"/>
              <a:buChar char="q"/>
            </a:pPr>
            <a:r>
              <a:rPr lang="it-IT" b="0" u="none" dirty="0"/>
              <a:t>Definizione degli obiettivi strategici aziendali propedeutici alla futura riorganizzazione strategica aziendale</a:t>
            </a:r>
          </a:p>
          <a:p>
            <a:pPr marL="285750" indent="-285750">
              <a:buFont typeface="Wingdings" panose="05000000000000000000" pitchFamily="2" charset="2"/>
              <a:buChar char="q"/>
            </a:pPr>
            <a:endParaRPr lang="it-IT" b="0" u="none" dirty="0"/>
          </a:p>
          <a:p>
            <a:pPr marL="285750" indent="-285750">
              <a:buFont typeface="Wingdings" panose="05000000000000000000" pitchFamily="2" charset="2"/>
              <a:buChar char="q"/>
            </a:pPr>
            <a:endParaRPr lang="it-IT" b="0" u="none" dirty="0"/>
          </a:p>
        </p:txBody>
      </p:sp>
    </p:spTree>
    <p:extLst>
      <p:ext uri="{BB962C8B-B14F-4D97-AF65-F5344CB8AC3E}">
        <p14:creationId xmlns:p14="http://schemas.microsoft.com/office/powerpoint/2010/main" val="377994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strategici: focus anticorruzione</a:t>
            </a:r>
            <a:endParaRPr lang="it-IT" dirty="0">
              <a:solidFill>
                <a:srgbClr val="FF0000"/>
              </a:solidFill>
            </a:endParaRPr>
          </a:p>
        </p:txBody>
      </p:sp>
      <p:sp>
        <p:nvSpPr>
          <p:cNvPr id="3" name="Segnaposto contenuto 2"/>
          <p:cNvSpPr>
            <a:spLocks noGrp="1"/>
          </p:cNvSpPr>
          <p:nvPr>
            <p:ph idx="1"/>
          </p:nvPr>
        </p:nvSpPr>
        <p:spPr>
          <a:xfrm>
            <a:off x="757238" y="908720"/>
            <a:ext cx="7919218" cy="586252"/>
          </a:xfrm>
        </p:spPr>
        <p:txBody>
          <a:bodyPr/>
          <a:lstStyle/>
          <a:p>
            <a:pPr marL="0" indent="0">
              <a:buNone/>
            </a:pPr>
            <a:r>
              <a:rPr lang="it-IT" dirty="0"/>
              <a:t>Nella seguente tabelle si evidenziano le relazioni tra gli ambiti strategici relativi alla prevenzione della corruzione e integrità con gli obiettivi approvati nel PTPCT 2022-24</a:t>
            </a:r>
          </a:p>
        </p:txBody>
      </p:sp>
      <p:pic>
        <p:nvPicPr>
          <p:cNvPr id="4" name="Immagine 3">
            <a:extLst>
              <a:ext uri="{FF2B5EF4-FFF2-40B4-BE49-F238E27FC236}">
                <a16:creationId xmlns:a16="http://schemas.microsoft.com/office/drawing/2014/main" id="{3D280500-F7F5-284A-8584-4E238611779D}"/>
              </a:ext>
            </a:extLst>
          </p:cNvPr>
          <p:cNvPicPr>
            <a:picLocks noChangeAspect="1"/>
          </p:cNvPicPr>
          <p:nvPr/>
        </p:nvPicPr>
        <p:blipFill>
          <a:blip r:embed="rId2"/>
          <a:stretch>
            <a:fillRect/>
          </a:stretch>
        </p:blipFill>
        <p:spPr>
          <a:xfrm>
            <a:off x="0" y="1628800"/>
            <a:ext cx="9144000" cy="4222949"/>
          </a:xfrm>
          <a:prstGeom prst="rect">
            <a:avLst/>
          </a:prstGeom>
        </p:spPr>
      </p:pic>
    </p:spTree>
    <p:extLst>
      <p:ext uri="{BB962C8B-B14F-4D97-AF65-F5344CB8AC3E}">
        <p14:creationId xmlns:p14="http://schemas.microsoft.com/office/powerpoint/2010/main" val="3547940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35596" y="2852936"/>
            <a:ext cx="7272808" cy="1338828"/>
          </a:xfrm>
          <a:prstGeom prst="rect">
            <a:avLst/>
          </a:prstGeom>
        </p:spPr>
        <p:txBody>
          <a:bodyPr wrap="square" anchor="ctr">
            <a:spAutoFit/>
          </a:bodyPr>
          <a:lstStyle/>
          <a:p>
            <a:pPr algn="ctr">
              <a:spcBef>
                <a:spcPts val="300"/>
              </a:spcBef>
              <a:spcAft>
                <a:spcPts val="600"/>
              </a:spcAft>
              <a:defRPr/>
            </a:pPr>
            <a:r>
              <a:rPr lang="it-IT" sz="2400" u="none" dirty="0">
                <a:solidFill>
                  <a:schemeClr val="accent2">
                    <a:lumMod val="50000"/>
                  </a:schemeClr>
                </a:solidFill>
                <a:latin typeface="Arial Black" pitchFamily="34" charset="0"/>
              </a:rPr>
              <a:t>Documento strategico-gestionale</a:t>
            </a:r>
            <a:endParaRPr lang="it-IT" sz="2400" u="none" dirty="0">
              <a:solidFill>
                <a:srgbClr val="FFC000"/>
              </a:solidFill>
              <a:latin typeface="Arial Black" pitchFamily="34" charset="0"/>
            </a:endParaRPr>
          </a:p>
          <a:p>
            <a:pPr algn="ctr">
              <a:spcBef>
                <a:spcPts val="300"/>
              </a:spcBef>
              <a:spcAft>
                <a:spcPts val="600"/>
              </a:spcAft>
              <a:defRPr/>
            </a:pPr>
            <a:endParaRPr lang="it-IT" sz="2400" u="none" dirty="0">
              <a:solidFill>
                <a:srgbClr val="FFC000"/>
              </a:solidFill>
              <a:latin typeface="Arial Black" pitchFamily="34" charset="0"/>
            </a:endParaRPr>
          </a:p>
          <a:p>
            <a:pPr algn="ctr">
              <a:spcBef>
                <a:spcPts val="300"/>
              </a:spcBef>
              <a:spcAft>
                <a:spcPts val="600"/>
              </a:spcAft>
              <a:defRPr/>
            </a:pPr>
            <a:endParaRPr lang="it-IT" sz="1800" u="none" dirty="0">
              <a:solidFill>
                <a:schemeClr val="accent2">
                  <a:lumMod val="50000"/>
                </a:schemeClr>
              </a:solidFill>
              <a:latin typeface="Arial Black" pitchFamily="34" charset="0"/>
            </a:endParaRPr>
          </a:p>
        </p:txBody>
      </p:sp>
      <p:sp>
        <p:nvSpPr>
          <p:cNvPr id="5" name="CasellaDiTesto 4"/>
          <p:cNvSpPr txBox="1"/>
          <p:nvPr/>
        </p:nvSpPr>
        <p:spPr>
          <a:xfrm>
            <a:off x="6732240" y="6611779"/>
            <a:ext cx="3059832" cy="246221"/>
          </a:xfrm>
          <a:prstGeom prst="rect">
            <a:avLst/>
          </a:prstGeom>
        </p:spPr>
        <p:txBody>
          <a:bodyPr wrap="square" anchor="ctr">
            <a:spAutoFit/>
          </a:bodyPr>
          <a:lstStyle>
            <a:defPPr>
              <a:defRPr lang="it-IT"/>
            </a:defPPr>
            <a:lvl1pPr algn="ctr">
              <a:spcBef>
                <a:spcPts val="300"/>
              </a:spcBef>
              <a:spcAft>
                <a:spcPts val="600"/>
              </a:spcAft>
              <a:defRPr sz="2400" u="none">
                <a:solidFill>
                  <a:schemeClr val="accent2">
                    <a:lumMod val="50000"/>
                  </a:schemeClr>
                </a:solidFill>
                <a:latin typeface="Arial Black" pitchFamily="34" charset="0"/>
              </a:defRPr>
            </a:lvl1pPr>
          </a:lstStyle>
          <a:p>
            <a:r>
              <a:rPr lang="it-IT" sz="1000" dirty="0">
                <a:latin typeface="+mj-lt"/>
              </a:rPr>
              <a:t>Strettamente confidenziale</a:t>
            </a:r>
          </a:p>
        </p:txBody>
      </p:sp>
    </p:spTree>
    <p:extLst>
      <p:ext uri="{BB962C8B-B14F-4D97-AF65-F5344CB8AC3E}">
        <p14:creationId xmlns:p14="http://schemas.microsoft.com/office/powerpoint/2010/main" val="931457138"/>
      </p:ext>
    </p:extLst>
  </p:cSld>
  <p:clrMapOvr>
    <a:masterClrMapping/>
  </p:clrMapOvr>
  <p:transition advTm="267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755576" y="1412776"/>
            <a:ext cx="7828468" cy="351805"/>
            <a:chOff x="336" y="576"/>
            <a:chExt cx="5232" cy="192"/>
          </a:xfrm>
        </p:grpSpPr>
        <p:sp>
          <p:nvSpPr>
            <p:cNvPr id="13318" name="Rectangle 3"/>
            <p:cNvSpPr>
              <a:spLocks noChangeArrowheads="1"/>
            </p:cNvSpPr>
            <p:nvPr/>
          </p:nvSpPr>
          <p:spPr bwMode="auto">
            <a:xfrm>
              <a:off x="336" y="576"/>
              <a:ext cx="5232" cy="192"/>
            </a:xfrm>
            <a:prstGeom prst="rect">
              <a:avLst/>
            </a:prstGeom>
            <a:gradFill rotWithShape="0">
              <a:gsLst>
                <a:gs pos="0">
                  <a:srgbClr val="8F9EBA"/>
                </a:gs>
                <a:gs pos="100000">
                  <a:srgbClr val="002362"/>
                </a:gs>
              </a:gsLst>
              <a:lin ang="2700000" scaled="1"/>
            </a:gradFill>
            <a:ln w="6350">
              <a:solidFill>
                <a:srgbClr val="C0C0C0"/>
              </a:solidFill>
              <a:miter lim="800000"/>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19" name="Line 4"/>
            <p:cNvSpPr>
              <a:spLocks noChangeShapeType="1"/>
            </p:cNvSpPr>
            <p:nvPr/>
          </p:nvSpPr>
          <p:spPr bwMode="auto">
            <a:xfrm>
              <a:off x="336" y="597"/>
              <a:ext cx="5232" cy="0"/>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sp>
          <p:nvSpPr>
            <p:cNvPr id="13320" name="Line 5"/>
            <p:cNvSpPr>
              <a:spLocks noChangeShapeType="1"/>
            </p:cNvSpPr>
            <p:nvPr/>
          </p:nvSpPr>
          <p:spPr bwMode="auto">
            <a:xfrm flipH="1">
              <a:off x="384" y="576"/>
              <a:ext cx="0" cy="192"/>
            </a:xfrm>
            <a:prstGeom prst="line">
              <a:avLst/>
            </a:prstGeom>
            <a:noFill/>
            <a:ln w="6350">
              <a:solidFill>
                <a:srgbClr val="C0C0C0"/>
              </a:solidFill>
              <a:round/>
              <a:headEnd/>
              <a:tailEnd/>
            </a:ln>
            <a:effectLst>
              <a:outerShdw dist="53882" dir="2700000" algn="ctr" rotWithShape="0">
                <a:srgbClr val="000014"/>
              </a:outerShdw>
            </a:effectLst>
          </p:spPr>
          <p:txBody>
            <a:bodyPr wrap="none" lIns="85020" tIns="42510" rIns="85020" bIns="42510" anchor="ctr"/>
            <a:lstStyle/>
            <a:p>
              <a:endParaRPr lang="it-IT" sz="646"/>
            </a:p>
          </p:txBody>
        </p:sp>
      </p:grpSp>
      <p:sp>
        <p:nvSpPr>
          <p:cNvPr id="13315" name="Rectangle 6"/>
          <p:cNvSpPr>
            <a:spLocks noChangeArrowheads="1"/>
          </p:cNvSpPr>
          <p:nvPr/>
        </p:nvSpPr>
        <p:spPr bwMode="auto">
          <a:xfrm>
            <a:off x="827584" y="1019136"/>
            <a:ext cx="7482346" cy="1645252"/>
          </a:xfrm>
          <a:prstGeom prst="rect">
            <a:avLst/>
          </a:prstGeom>
          <a:noFill/>
          <a:ln w="9525">
            <a:noFill/>
            <a:miter lim="800000"/>
            <a:headEnd/>
            <a:tailEnd/>
          </a:ln>
        </p:spPr>
        <p:txBody>
          <a:bodyPr wrap="square" lIns="85020" tIns="42510" rIns="85020" bIns="42510">
            <a:spAutoFit/>
          </a:bodyPr>
          <a:lstStyle/>
          <a:p>
            <a:pPr marL="263862" indent="-263862">
              <a:lnSpc>
                <a:spcPct val="125000"/>
              </a:lnSpc>
              <a:spcBef>
                <a:spcPct val="50000"/>
              </a:spcBef>
              <a:spcAft>
                <a:spcPct val="5000"/>
              </a:spcAft>
              <a:buSzPct val="75000"/>
              <a:buFont typeface="Wingdings" panose="05000000000000000000" pitchFamily="2" charset="2"/>
              <a:buChar char="v"/>
            </a:pPr>
            <a:r>
              <a:rPr lang="it-IT" sz="1477" u="none" dirty="0">
                <a:solidFill>
                  <a:schemeClr val="tx1"/>
                </a:solidFill>
              </a:rPr>
              <a:t> </a:t>
            </a:r>
            <a:r>
              <a:rPr lang="it-IT" sz="1477" b="1" u="none" dirty="0">
                <a:solidFill>
                  <a:schemeClr val="tx1"/>
                </a:solidFill>
              </a:rPr>
              <a:t> </a:t>
            </a:r>
            <a:r>
              <a:rPr lang="it-IT" sz="1500" b="1" u="none" dirty="0">
                <a:solidFill>
                  <a:srgbClr val="002060"/>
                </a:solidFill>
                <a:latin typeface="+mn-lt"/>
              </a:rPr>
              <a:t>Premessa</a:t>
            </a:r>
          </a:p>
          <a:p>
            <a:pPr marL="263862" indent="-263862">
              <a:lnSpc>
                <a:spcPct val="125000"/>
              </a:lnSpc>
              <a:spcBef>
                <a:spcPct val="50000"/>
              </a:spcBef>
              <a:spcAft>
                <a:spcPct val="5000"/>
              </a:spcAft>
              <a:buSzPct val="75000"/>
              <a:buFont typeface="Wingdings" panose="05000000000000000000" pitchFamily="2" charset="2"/>
              <a:buChar char="v"/>
            </a:pPr>
            <a:r>
              <a:rPr lang="it-IT" sz="1500" b="1" u="none" dirty="0">
                <a:solidFill>
                  <a:schemeClr val="bg1"/>
                </a:solidFill>
              </a:rPr>
              <a:t>Analisi di contesto esterno</a:t>
            </a:r>
          </a:p>
          <a:p>
            <a:pPr marL="263862" indent="-263862">
              <a:lnSpc>
                <a:spcPct val="125000"/>
              </a:lnSpc>
              <a:spcBef>
                <a:spcPct val="50000"/>
              </a:spcBef>
              <a:spcAft>
                <a:spcPct val="5000"/>
              </a:spcAft>
              <a:buSzPct val="75000"/>
              <a:buFont typeface="Wingdings" panose="05000000000000000000" pitchFamily="2" charset="2"/>
              <a:buChar char="v"/>
            </a:pPr>
            <a:r>
              <a:rPr lang="it-IT" sz="1600" b="1" u="none" dirty="0">
                <a:solidFill>
                  <a:schemeClr val="tx1"/>
                </a:solidFill>
              </a:rPr>
              <a:t>Analisi di contesto interno</a:t>
            </a:r>
          </a:p>
          <a:p>
            <a:pPr marL="263862" indent="-263862">
              <a:lnSpc>
                <a:spcPct val="125000"/>
              </a:lnSpc>
              <a:spcBef>
                <a:spcPct val="50000"/>
              </a:spcBef>
              <a:spcAft>
                <a:spcPct val="5000"/>
              </a:spcAft>
              <a:buSzPct val="75000"/>
              <a:buFont typeface="Wingdings" panose="05000000000000000000" pitchFamily="2" charset="2"/>
              <a:buChar char="v"/>
            </a:pPr>
            <a:r>
              <a:rPr lang="it-IT" sz="1600" b="1" u="none" dirty="0" err="1">
                <a:solidFill>
                  <a:schemeClr val="tx1"/>
                </a:solidFill>
              </a:rPr>
              <a:t>Mission</a:t>
            </a:r>
            <a:r>
              <a:rPr lang="it-IT" sz="1600" b="1" u="none" dirty="0">
                <a:solidFill>
                  <a:schemeClr val="tx1"/>
                </a:solidFill>
              </a:rPr>
              <a:t> e obiettivi strategici</a:t>
            </a:r>
          </a:p>
        </p:txBody>
      </p:sp>
      <p:sp>
        <p:nvSpPr>
          <p:cNvPr id="13316" name="Rectangle 7"/>
          <p:cNvSpPr>
            <a:spLocks noGrp="1" noChangeArrowheads="1"/>
          </p:cNvSpPr>
          <p:nvPr>
            <p:ph type="title"/>
          </p:nvPr>
        </p:nvSpPr>
        <p:spPr>
          <a:xfrm>
            <a:off x="755576" y="374795"/>
            <a:ext cx="8095915" cy="400179"/>
          </a:xfrm>
        </p:spPr>
        <p:txBody>
          <a:bodyPr/>
          <a:lstStyle/>
          <a:p>
            <a:pPr>
              <a:lnSpc>
                <a:spcPct val="80000"/>
              </a:lnSpc>
            </a:pPr>
            <a:r>
              <a:rPr lang="it-IT" dirty="0"/>
              <a:t>Indice</a:t>
            </a:r>
            <a:endParaRPr lang="en-US" sz="2216" dirty="0"/>
          </a:p>
        </p:txBody>
      </p:sp>
      <p:sp>
        <p:nvSpPr>
          <p:cNvPr id="2" name="Segnaposto numero diapositiva 1"/>
          <p:cNvSpPr>
            <a:spLocks noGrp="1"/>
          </p:cNvSpPr>
          <p:nvPr>
            <p:ph type="sldNum" sz="quarter" idx="11"/>
          </p:nvPr>
        </p:nvSpPr>
        <p:spPr/>
        <p:txBody>
          <a:bodyPr/>
          <a:lstStyle/>
          <a:p>
            <a:pPr>
              <a:defRPr/>
            </a:pPr>
            <a:fld id="{32197584-0BC6-4127-807D-EA9A8434F7BC}" type="slidenum">
              <a:rPr lang="en-US"/>
              <a:pPr>
                <a:defRPr/>
              </a:pPr>
              <a:t>4</a:t>
            </a:fld>
            <a:endParaRPr lang="en-US"/>
          </a:p>
        </p:txBody>
      </p:sp>
    </p:spTree>
    <p:extLst>
      <p:ext uri="{BB962C8B-B14F-4D97-AF65-F5344CB8AC3E}">
        <p14:creationId xmlns:p14="http://schemas.microsoft.com/office/powerpoint/2010/main" val="1806131634"/>
      </p:ext>
    </p:extLst>
  </p:cSld>
  <p:clrMapOvr>
    <a:masterClrMapping/>
  </p:clrMapOvr>
  <p:transition spd="slow" advClick="0">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a:t>
            </a:r>
          </a:p>
        </p:txBody>
      </p:sp>
      <p:sp>
        <p:nvSpPr>
          <p:cNvPr id="3" name="Segnaposto contenuto 2"/>
          <p:cNvSpPr>
            <a:spLocks noGrp="1"/>
          </p:cNvSpPr>
          <p:nvPr>
            <p:ph idx="1"/>
          </p:nvPr>
        </p:nvSpPr>
        <p:spPr>
          <a:xfrm>
            <a:off x="757238" y="908720"/>
            <a:ext cx="7919218" cy="4679680"/>
          </a:xfrm>
        </p:spPr>
        <p:txBody>
          <a:bodyPr/>
          <a:lstStyle/>
          <a:p>
            <a:r>
              <a:rPr lang="it-IT" dirty="0"/>
              <a:t>FER S.r.l è una società in-house della Regione Emilia-Romagna affidataria della gestione della rete ferroviaria regionale. </a:t>
            </a:r>
          </a:p>
          <a:p>
            <a:r>
              <a:rPr lang="it-IT" dirty="0"/>
              <a:t>L’attuale assetto societario deriva da una operazione di scissione societaria con il ramo del trasporto ferroviario e realizzatasi nel 2012 al fine di dare compiuta attuazione alle normative europee sulla separazione fra gestore della rete e impresa che svolge il servizio di trasporto ferroviario. </a:t>
            </a:r>
          </a:p>
          <a:p>
            <a:r>
              <a:rPr lang="it-IT" dirty="0"/>
              <a:t>I rapporti fra la Regione e FER sono regolati con Accordo di Programma sottoscritto in data 12 febbraio 2013, avente validità sino al 31 dicembre 2022. </a:t>
            </a:r>
          </a:p>
          <a:p>
            <a:r>
              <a:rPr lang="it-IT" dirty="0"/>
              <a:t>In quanto gestore della infrastruttura ferroviaria è ad essa rimessa la manutenzione ed il rinnovo della rete ferroviaria e la gestione dei sistemi di controllo e di sicurezza, assicurandone l’accessibilità, la funzionalità, nonché le informazioni. </a:t>
            </a:r>
          </a:p>
          <a:p>
            <a:r>
              <a:rPr lang="it-IT" dirty="0"/>
              <a:t>Ad essa sono affidati, la riscossione dei canoni e l'assegnazione di capacità dell’infrastruttura, incluse la definizione, la valutazione e l’assegnazione delle singole tracce orarie. </a:t>
            </a:r>
          </a:p>
          <a:p>
            <a:r>
              <a:rPr lang="it-IT" dirty="0"/>
              <a:t>Nel 2018, FER ha conseguito l’autorizzazione di sicurezza ANSF che attesta la sussistenza di un sistema di gestione della sicurezza ferroviaria che soddisfa i requisiti necessari per il mantenimento e funzionamento in condizioni di sicurezza dell’infrastruttura ferroviaria ad essa concessa. </a:t>
            </a:r>
          </a:p>
        </p:txBody>
      </p:sp>
    </p:spTree>
    <p:extLst>
      <p:ext uri="{BB962C8B-B14F-4D97-AF65-F5344CB8AC3E}">
        <p14:creationId xmlns:p14="http://schemas.microsoft.com/office/powerpoint/2010/main" val="325766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a:t>
            </a:r>
            <a:endParaRPr lang="it-IT" dirty="0">
              <a:solidFill>
                <a:srgbClr val="FF0000"/>
              </a:solidFill>
            </a:endParaRPr>
          </a:p>
        </p:txBody>
      </p:sp>
      <p:sp>
        <p:nvSpPr>
          <p:cNvPr id="3" name="Segnaposto contenuto 2"/>
          <p:cNvSpPr>
            <a:spLocks noGrp="1"/>
          </p:cNvSpPr>
          <p:nvPr>
            <p:ph idx="1"/>
          </p:nvPr>
        </p:nvSpPr>
        <p:spPr>
          <a:xfrm>
            <a:off x="757238" y="908720"/>
            <a:ext cx="7919218" cy="868572"/>
          </a:xfrm>
        </p:spPr>
        <p:txBody>
          <a:bodyPr/>
          <a:lstStyle/>
          <a:p>
            <a:pPr marL="0" indent="0">
              <a:buNone/>
            </a:pPr>
            <a:r>
              <a:rPr lang="it-IT" dirty="0"/>
              <a:t>La rete ferroviaria si estende complessivamente per 1.400 km. Di questi circa 1.050 sono di competenza statale e 352 km (343 km in esercizio e 19 km in sospensione di esercizio) di competenza regionale (di cui circa 58 km in territorio lombardo). </a:t>
            </a:r>
          </a:p>
        </p:txBody>
      </p:sp>
      <p:pic>
        <p:nvPicPr>
          <p:cNvPr id="6" name="Immagine 5">
            <a:extLst>
              <a:ext uri="{FF2B5EF4-FFF2-40B4-BE49-F238E27FC236}">
                <a16:creationId xmlns:a16="http://schemas.microsoft.com/office/drawing/2014/main" id="{BA9DAC3C-2C45-4C8A-90C2-EE4BC7CBC6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206" y="1982043"/>
            <a:ext cx="6805587" cy="39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10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la normativa di riferimento</a:t>
            </a:r>
          </a:p>
        </p:txBody>
      </p:sp>
      <p:sp>
        <p:nvSpPr>
          <p:cNvPr id="3" name="Segnaposto contenuto 2"/>
          <p:cNvSpPr>
            <a:spLocks noGrp="1"/>
          </p:cNvSpPr>
          <p:nvPr>
            <p:ph idx="1"/>
          </p:nvPr>
        </p:nvSpPr>
        <p:spPr>
          <a:xfrm>
            <a:off x="757238" y="908720"/>
            <a:ext cx="7919218" cy="5479065"/>
          </a:xfrm>
        </p:spPr>
        <p:txBody>
          <a:bodyPr/>
          <a:lstStyle/>
          <a:p>
            <a:r>
              <a:rPr lang="it-IT" dirty="0"/>
              <a:t>Iniziato nel 1991 con la emanazione della Direttiva UE 440, il processo di liberalizzazione del mercato e di unificazione degli standard tecnici ed operativi della rete ferroviaria comunitaria ha raggiunto un livello molto avanzato, riunendo nel cosiddetto “Quarto Pacchetto” le principali Direttive e Regolamenti.</a:t>
            </a:r>
          </a:p>
          <a:p>
            <a:r>
              <a:rPr lang="it-IT" dirty="0"/>
              <a:t>Dal recepimento della DIR UE 34/2012 (cd “</a:t>
            </a:r>
            <a:r>
              <a:rPr lang="it-IT" dirty="0" err="1"/>
              <a:t>Recast</a:t>
            </a:r>
            <a:r>
              <a:rPr lang="it-IT" dirty="0"/>
              <a:t>”) con il Dlgs 112/2015 e con il successivo DM 5 agosto 2016, le linee di proprietà della Regione Emilia-Romagna sono passate sotto la supervisione della Agenzia Nazionale per la Sicurezza Ferroviaria.</a:t>
            </a:r>
          </a:p>
          <a:p>
            <a:r>
              <a:rPr lang="it-IT" dirty="0"/>
              <a:t>Le Direttive 49/2004 (“</a:t>
            </a:r>
            <a:r>
              <a:rPr lang="it-IT" dirty="0" err="1"/>
              <a:t>Safety</a:t>
            </a:r>
            <a:r>
              <a:rPr lang="it-IT" dirty="0"/>
              <a:t>”) e 57/2008 (“</a:t>
            </a:r>
            <a:r>
              <a:rPr lang="it-IT" dirty="0" err="1"/>
              <a:t>Interoperability</a:t>
            </a:r>
            <a:r>
              <a:rPr lang="it-IT" dirty="0"/>
              <a:t>”) rappresentano pilastri della cosiddetta “Single </a:t>
            </a:r>
            <a:r>
              <a:rPr lang="it-IT" dirty="0" err="1"/>
              <a:t>European</a:t>
            </a:r>
            <a:r>
              <a:rPr lang="it-IT" dirty="0"/>
              <a:t> Railway Area”.</a:t>
            </a:r>
          </a:p>
          <a:p>
            <a:r>
              <a:rPr lang="it-IT" dirty="0"/>
              <a:t>Dalle Direttive scaturiscono le “Specifiche Tecniche di Interoperabilità” o STI, emesse come “Decisioni” o “Regolamenti”, tra i quali si segnala quello che definisce gli standard per l’accessibilità alle persone a ridotta mobilità (Reg.1300/2014). </a:t>
            </a:r>
          </a:p>
          <a:p>
            <a:r>
              <a:rPr lang="it-IT" dirty="0"/>
              <a:t>Le DIR e 797/2016 (“</a:t>
            </a:r>
            <a:r>
              <a:rPr lang="it-IT" dirty="0" err="1"/>
              <a:t>Interoperability</a:t>
            </a:r>
            <a:r>
              <a:rPr lang="it-IT" dirty="0"/>
              <a:t>”) e 798/2016 (“</a:t>
            </a:r>
            <a:r>
              <a:rPr lang="it-IT" dirty="0" err="1"/>
              <a:t>Safety</a:t>
            </a:r>
            <a:r>
              <a:rPr lang="it-IT" dirty="0"/>
              <a:t>”) facenti parte del “IV Pacchetto” sono in via di recepimento.</a:t>
            </a:r>
          </a:p>
          <a:p>
            <a:r>
              <a:rPr lang="it-IT" dirty="0"/>
              <a:t>Per quanto riguarda la regolazione economica nel campo dei trasporti e soprattutto l’accesso alle infrastrutture, è stata istituita, ai sensi dell’art. 37 del Decreto-legge 6 dicembre 2011, n. 201 (convertito in legge, con modificazioni, dalla legge 22 dicembre 2011, n. 214), l’Autorità di regolazione dei Trasporti (ART). Essa è competente per la regolazione nel settore dei trasporti e dell’accesso alle relative infrastrutture ed ai servizi accessori, oltre che a garanzia dei diritti degli utenti.</a:t>
            </a:r>
          </a:p>
        </p:txBody>
      </p:sp>
    </p:spTree>
    <p:extLst>
      <p:ext uri="{BB962C8B-B14F-4D97-AF65-F5344CB8AC3E}">
        <p14:creationId xmlns:p14="http://schemas.microsoft.com/office/powerpoint/2010/main" val="24116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la normativa di riferimento</a:t>
            </a:r>
          </a:p>
        </p:txBody>
      </p:sp>
      <p:sp>
        <p:nvSpPr>
          <p:cNvPr id="3" name="Segnaposto contenuto 2"/>
          <p:cNvSpPr>
            <a:spLocks noGrp="1"/>
          </p:cNvSpPr>
          <p:nvPr>
            <p:ph idx="1"/>
          </p:nvPr>
        </p:nvSpPr>
        <p:spPr>
          <a:xfrm>
            <a:off x="781265" y="1484784"/>
            <a:ext cx="7919218" cy="3023008"/>
          </a:xfrm>
        </p:spPr>
        <p:txBody>
          <a:bodyPr/>
          <a:lstStyle/>
          <a:p>
            <a:r>
              <a:rPr lang="it-IT" dirty="0"/>
              <a:t>A seguito dell’emanazione del Decreto-legge n. 50/2017, convertito dalla Legge n. 96/2017, è stata avviata una attività di concertazione con RFI per verificare le ipotesi di attuazione dell’articolo 47 in funzione della riqualificazione e razionalizzazione della rete ferroviaria dell’Emilia-Romagna, valutando l’opportunità di analizzare un’ipotesi di riorganizzazione della società FER </a:t>
            </a:r>
            <a:r>
              <a:rPr lang="it-IT" dirty="0" err="1"/>
              <a:t>srl</a:t>
            </a:r>
            <a:r>
              <a:rPr lang="it-IT" dirty="0"/>
              <a:t>. </a:t>
            </a:r>
          </a:p>
          <a:p>
            <a:r>
              <a:rPr lang="it-IT" dirty="0"/>
              <a:t>A tal fine il 19 dicembre 2017 è stato sottoscritto un accordo tra Regione, FER </a:t>
            </a:r>
            <a:r>
              <a:rPr lang="it-IT" dirty="0" err="1"/>
              <a:t>Srl</a:t>
            </a:r>
            <a:r>
              <a:rPr lang="it-IT" dirty="0"/>
              <a:t> e RFI Spa che individua le attività e gli impegni delle Parti necessari a poter dare avvio al percorso di riqualificazione dell’intera rete ferroviaria dell’Emilia Romagna mediante l’attuazione del citato art. 47, al fine di ottenere la migliore gestione della Rete nella prospettiva di un futuro trasferimento di quella parte di rete regionale che sarà qualificata infrastruttura ferroviaria nazionale da specifici atti governativi.</a:t>
            </a:r>
          </a:p>
        </p:txBody>
      </p:sp>
    </p:spTree>
    <p:extLst>
      <p:ext uri="{BB962C8B-B14F-4D97-AF65-F5344CB8AC3E}">
        <p14:creationId xmlns:p14="http://schemas.microsoft.com/office/powerpoint/2010/main" val="343677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di contesto: il PNRR</a:t>
            </a:r>
          </a:p>
        </p:txBody>
      </p:sp>
      <p:sp>
        <p:nvSpPr>
          <p:cNvPr id="3" name="Segnaposto contenuto 2"/>
          <p:cNvSpPr>
            <a:spLocks noGrp="1"/>
          </p:cNvSpPr>
          <p:nvPr>
            <p:ph idx="1"/>
          </p:nvPr>
        </p:nvSpPr>
        <p:spPr>
          <a:xfrm>
            <a:off x="757238" y="908720"/>
            <a:ext cx="7919218" cy="5369100"/>
          </a:xfrm>
        </p:spPr>
        <p:txBody>
          <a:bodyPr/>
          <a:lstStyle/>
          <a:p>
            <a:pPr marL="0" indent="0">
              <a:buNone/>
            </a:pPr>
            <a:r>
              <a:rPr lang="it-IT" dirty="0"/>
              <a:t>Il Governo, tramite il PNRR, ha definito delle missioni e priorità che, sebbene riguardino in termini di risorse e interventi principalmente la rete nazionale, AV, ed il sud Italia, delineano di riflesso nuove potenziali prospettive per le politiche e reti regionali.</a:t>
            </a:r>
          </a:p>
          <a:p>
            <a:pPr marL="0" indent="0">
              <a:buNone/>
            </a:pPr>
            <a:r>
              <a:rPr lang="it-IT" dirty="0"/>
              <a:t>In particolare si segnalano le seguenti missioni e interventi:</a:t>
            </a:r>
          </a:p>
          <a:p>
            <a:r>
              <a:rPr lang="it-IT" b="1" dirty="0"/>
              <a:t>Missione n. 2C2. «Transizione energetica e mobilità sostenibile»</a:t>
            </a:r>
          </a:p>
          <a:p>
            <a:endParaRPr lang="it-IT" b="1" dirty="0"/>
          </a:p>
          <a:p>
            <a:endParaRPr lang="it-IT" b="1" dirty="0"/>
          </a:p>
          <a:p>
            <a:endParaRPr lang="it-IT" b="1" dirty="0"/>
          </a:p>
          <a:p>
            <a:endParaRPr lang="it-IT" b="1" dirty="0"/>
          </a:p>
          <a:p>
            <a:endParaRPr lang="it-IT" b="1" dirty="0"/>
          </a:p>
          <a:p>
            <a:endParaRPr lang="it-IT" b="1" dirty="0"/>
          </a:p>
          <a:p>
            <a:endParaRPr lang="it-IT" b="1" dirty="0"/>
          </a:p>
          <a:p>
            <a:endParaRPr lang="it-IT" b="1" dirty="0"/>
          </a:p>
          <a:p>
            <a:endParaRPr lang="it-IT" b="1" dirty="0"/>
          </a:p>
          <a:p>
            <a:endParaRPr lang="it-IT" b="1" dirty="0"/>
          </a:p>
          <a:p>
            <a:endParaRPr lang="it-IT" b="1" dirty="0"/>
          </a:p>
          <a:p>
            <a:endParaRPr lang="it-IT" b="1" dirty="0"/>
          </a:p>
          <a:p>
            <a:pPr marL="0" indent="0" algn="r">
              <a:buNone/>
            </a:pPr>
            <a:r>
              <a:rPr lang="it-IT" i="1" dirty="0"/>
              <a:t>…segue</a:t>
            </a:r>
          </a:p>
        </p:txBody>
      </p:sp>
      <p:graphicFrame>
        <p:nvGraphicFramePr>
          <p:cNvPr id="5" name="Tabella 4"/>
          <p:cNvGraphicFramePr>
            <a:graphicFrameLocks noGrp="1"/>
          </p:cNvGraphicFramePr>
          <p:nvPr>
            <p:extLst>
              <p:ext uri="{D42A27DB-BD31-4B8C-83A1-F6EECF244321}">
                <p14:modId xmlns:p14="http://schemas.microsoft.com/office/powerpoint/2010/main" val="3930855175"/>
              </p:ext>
            </p:extLst>
          </p:nvPr>
        </p:nvGraphicFramePr>
        <p:xfrm>
          <a:off x="900422" y="2564904"/>
          <a:ext cx="7632849" cy="2468880"/>
        </p:xfrm>
        <a:graphic>
          <a:graphicData uri="http://schemas.openxmlformats.org/drawingml/2006/table">
            <a:tbl>
              <a:tblPr firstRow="1" bandRow="1">
                <a:tableStyleId>{21E4AEA4-8DFA-4A89-87EB-49C32662AFE0}</a:tableStyleId>
              </a:tblPr>
              <a:tblGrid>
                <a:gridCol w="2544283">
                  <a:extLst>
                    <a:ext uri="{9D8B030D-6E8A-4147-A177-3AD203B41FA5}">
                      <a16:colId xmlns:a16="http://schemas.microsoft.com/office/drawing/2014/main" val="20000"/>
                    </a:ext>
                  </a:extLst>
                </a:gridCol>
                <a:gridCol w="984109">
                  <a:extLst>
                    <a:ext uri="{9D8B030D-6E8A-4147-A177-3AD203B41FA5}">
                      <a16:colId xmlns:a16="http://schemas.microsoft.com/office/drawing/2014/main" val="20001"/>
                    </a:ext>
                  </a:extLst>
                </a:gridCol>
                <a:gridCol w="4104457">
                  <a:extLst>
                    <a:ext uri="{9D8B030D-6E8A-4147-A177-3AD203B41FA5}">
                      <a16:colId xmlns:a16="http://schemas.microsoft.com/office/drawing/2014/main" val="20002"/>
                    </a:ext>
                  </a:extLst>
                </a:gridCol>
              </a:tblGrid>
              <a:tr h="370840">
                <a:tc>
                  <a:txBody>
                    <a:bodyPr/>
                    <a:lstStyle/>
                    <a:p>
                      <a:pPr algn="ctr"/>
                      <a:r>
                        <a:rPr lang="it-IT" sz="1200" dirty="0"/>
                        <a:t>Investimento</a:t>
                      </a:r>
                    </a:p>
                  </a:txBody>
                  <a:tcPr/>
                </a:tc>
                <a:tc>
                  <a:txBody>
                    <a:bodyPr/>
                    <a:lstStyle/>
                    <a:p>
                      <a:pPr algn="ctr"/>
                      <a:r>
                        <a:rPr lang="it-IT" sz="1200" dirty="0"/>
                        <a:t>Risorse (€mln)</a:t>
                      </a:r>
                    </a:p>
                  </a:txBody>
                  <a:tcPr/>
                </a:tc>
                <a:tc>
                  <a:txBody>
                    <a:bodyPr/>
                    <a:lstStyle/>
                    <a:p>
                      <a:pPr algn="ctr"/>
                      <a:r>
                        <a:rPr lang="it-IT" sz="1200" dirty="0"/>
                        <a:t>Obiettivo</a:t>
                      </a:r>
                    </a:p>
                  </a:txBody>
                  <a:tcPr/>
                </a:tc>
                <a:extLst>
                  <a:ext uri="{0D108BD9-81ED-4DB2-BD59-A6C34878D82A}">
                    <a16:rowId xmlns:a16="http://schemas.microsoft.com/office/drawing/2014/main" val="10000"/>
                  </a:ext>
                </a:extLst>
              </a:tr>
              <a:tr h="370840">
                <a:tc>
                  <a:txBody>
                    <a:bodyPr/>
                    <a:lstStyle/>
                    <a:p>
                      <a:pPr algn="l"/>
                      <a:r>
                        <a:rPr lang="it-IT" sz="1200" dirty="0"/>
                        <a:t>Sperimentazione dell’idrogeno per il trasporto ferroviario (M2C2-I 3.4-16, 17)</a:t>
                      </a:r>
                    </a:p>
                  </a:txBody>
                  <a:tcPr/>
                </a:tc>
                <a:tc>
                  <a:txBody>
                    <a:bodyPr/>
                    <a:lstStyle/>
                    <a:p>
                      <a:pPr algn="ctr"/>
                      <a:r>
                        <a:rPr lang="it-IT" sz="1200" dirty="0"/>
                        <a:t>300</a:t>
                      </a:r>
                    </a:p>
                  </a:txBody>
                  <a:tcPr/>
                </a:tc>
                <a:tc>
                  <a:txBody>
                    <a:bodyPr/>
                    <a:lstStyle/>
                    <a:p>
                      <a:pPr algn="ctr"/>
                      <a:r>
                        <a:rPr lang="it-IT" sz="1200" dirty="0"/>
                        <a:t>L’intervento prevede la conversione verso l’idrogeno delle</a:t>
                      </a:r>
                    </a:p>
                    <a:p>
                      <a:pPr algn="ctr"/>
                      <a:r>
                        <a:rPr lang="it-IT" sz="1200" dirty="0"/>
                        <a:t>linee ferroviarie non elettrificate in regioni caratterizzate</a:t>
                      </a:r>
                    </a:p>
                    <a:p>
                      <a:pPr algn="ctr"/>
                      <a:r>
                        <a:rPr lang="it-IT" sz="1200" dirty="0"/>
                        <a:t>da elevato traffico in termini di passeggeri con un forte</a:t>
                      </a:r>
                    </a:p>
                    <a:p>
                      <a:pPr algn="ctr"/>
                      <a:r>
                        <a:rPr lang="it-IT" sz="1200" dirty="0"/>
                        <a:t>utilizzo di treni a diesel.</a:t>
                      </a:r>
                    </a:p>
                  </a:txBody>
                  <a:tcPr/>
                </a:tc>
                <a:extLst>
                  <a:ext uri="{0D108BD9-81ED-4DB2-BD59-A6C34878D82A}">
                    <a16:rowId xmlns:a16="http://schemas.microsoft.com/office/drawing/2014/main" val="10001"/>
                  </a:ext>
                </a:extLst>
              </a:tr>
              <a:tr h="370840">
                <a:tc>
                  <a:txBody>
                    <a:bodyPr/>
                    <a:lstStyle/>
                    <a:p>
                      <a:pPr algn="l"/>
                      <a:r>
                        <a:rPr lang="it-IT" sz="1200" dirty="0"/>
                        <a:t>Rinnovo del parco ferroviario</a:t>
                      </a:r>
                    </a:p>
                    <a:p>
                      <a:pPr algn="l"/>
                      <a:r>
                        <a:rPr lang="it-IT" sz="1200" dirty="0"/>
                        <a:t>regionale per il trasporto pubblico  con treni alimentati con combustibili puliti e servizio universale (M2C2-I 4.4.2- 34bis, 35bis)</a:t>
                      </a:r>
                    </a:p>
                  </a:txBody>
                  <a:tcPr/>
                </a:tc>
                <a:tc>
                  <a:txBody>
                    <a:bodyPr/>
                    <a:lstStyle/>
                    <a:p>
                      <a:pPr algn="ctr"/>
                      <a:r>
                        <a:rPr lang="it-IT" sz="1200" dirty="0"/>
                        <a:t>800</a:t>
                      </a:r>
                    </a:p>
                  </a:txBody>
                  <a:tcPr/>
                </a:tc>
                <a:tc>
                  <a:txBody>
                    <a:bodyPr/>
                    <a:lstStyle/>
                    <a:p>
                      <a:pPr algn="ctr"/>
                      <a:r>
                        <a:rPr lang="it-IT" sz="1200" dirty="0"/>
                        <a:t>L'investimento consiste nell'acquisto di almeno 150 treni a</a:t>
                      </a:r>
                    </a:p>
                    <a:p>
                      <a:pPr algn="ctr"/>
                      <a:r>
                        <a:rPr lang="it-IT" sz="1200" dirty="0"/>
                        <a:t>emissioni zero in sostituzione di vecchie unità elettriche e a diesel.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900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eNWPImuT8OMlDn24DxpjsA"/>
</p:tagLst>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808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700" b="0" i="0" u="sng" strike="noStrike" cap="none" normalizeH="0" baseline="0" smtClean="0">
            <a:ln>
              <a:noFill/>
            </a:ln>
            <a:solidFill>
              <a:srgbClr val="333399"/>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808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700" b="0" i="0" u="sng" strike="noStrike" cap="none" normalizeH="0" baseline="0" smtClean="0">
            <a:ln>
              <a:noFill/>
            </a:ln>
            <a:solidFill>
              <a:srgbClr val="333399"/>
            </a:solidFill>
            <a:effectLst/>
            <a:latin typeface="Arial"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85073</TotalTime>
  <Words>3470</Words>
  <Application>Microsoft Office PowerPoint</Application>
  <PresentationFormat>Presentazione su schermo (4:3)</PresentationFormat>
  <Paragraphs>461</Paragraphs>
  <Slides>31</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Arial Black</vt:lpstr>
      <vt:lpstr>Calibri</vt:lpstr>
      <vt:lpstr>Times</vt:lpstr>
      <vt:lpstr>Times New Roman</vt:lpstr>
      <vt:lpstr>Wingdings</vt:lpstr>
      <vt:lpstr>Struttura predefinita</vt:lpstr>
      <vt:lpstr>Presentazione standard di PowerPoint</vt:lpstr>
      <vt:lpstr>Indice</vt:lpstr>
      <vt:lpstr>Premessa</vt:lpstr>
      <vt:lpstr>Indice</vt:lpstr>
      <vt:lpstr>Analisi di contesto</vt:lpstr>
      <vt:lpstr>Analisi di contesto</vt:lpstr>
      <vt:lpstr>Analisi di contesto: la normativa di riferimento</vt:lpstr>
      <vt:lpstr>Analisi di contesto: la normativa di riferimento</vt:lpstr>
      <vt:lpstr>Analisi di contesto: il PNRR</vt:lpstr>
      <vt:lpstr>Analisi di contesto: il PNRR</vt:lpstr>
      <vt:lpstr>Analisi di contesto: il PRIT 2025</vt:lpstr>
      <vt:lpstr>Analisi di contesto: il PRIT 2025</vt:lpstr>
      <vt:lpstr>Analisi di contesto: il DEFR 2022 Emilia-Romagna</vt:lpstr>
      <vt:lpstr>Analisi di contesto: il piano interventi previsti nel DEFR 2022</vt:lpstr>
      <vt:lpstr>Analisi di contesto: il piano interventi previsti nel DEFR 2022</vt:lpstr>
      <vt:lpstr>Indice</vt:lpstr>
      <vt:lpstr>Andamento economico </vt:lpstr>
      <vt:lpstr>Andamento economico: ricavi </vt:lpstr>
      <vt:lpstr>Andamento economico: costi </vt:lpstr>
      <vt:lpstr>Investimenti in infrastruttura in corso </vt:lpstr>
      <vt:lpstr>Investimenti in infrastruttura previsti  </vt:lpstr>
      <vt:lpstr>Investimenti in infrastruttura previsti  </vt:lpstr>
      <vt:lpstr>Andamento organico </vt:lpstr>
      <vt:lpstr>Organigramma struttura generale</vt:lpstr>
      <vt:lpstr>Analisi catena del valore</vt:lpstr>
      <vt:lpstr>Indice</vt:lpstr>
      <vt:lpstr>Mission e valori FER</vt:lpstr>
      <vt:lpstr>Obiettivi strategici</vt:lpstr>
      <vt:lpstr>Obiettivi strategici: focus anticorruzione</vt:lpstr>
      <vt:lpstr>Obiettivi strategici: focus anticorruzione</vt:lpstr>
      <vt:lpstr>Presentazione standard di PowerPoint</vt:lpstr>
    </vt:vector>
  </TitlesOfParts>
  <Manager>D. Cimei</Manager>
  <Company>HSPI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 - Bozza discussione processo</dc:title>
  <dc:subject>Project Management</dc:subject>
  <dc:creator>HSPI</dc:creator>
  <cp:lastModifiedBy>Deborah Mantovani</cp:lastModifiedBy>
  <cp:revision>1048</cp:revision>
  <cp:lastPrinted>2022-01-20T14:38:47Z</cp:lastPrinted>
  <dcterms:created xsi:type="dcterms:W3CDTF">2001-11-21T16:48:12Z</dcterms:created>
  <dcterms:modified xsi:type="dcterms:W3CDTF">2022-12-05T16:50:23Z</dcterms:modified>
</cp:coreProperties>
</file>